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8_57A76AC9.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omments/modernComment_104_2EF5BE34.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13_C427535B.xml" ContentType="application/vnd.ms-powerpoint.comments+xml"/>
  <Override PartName="/ppt/notesSlides/notesSlide6.xml" ContentType="application/vnd.openxmlformats-officedocument.presentationml.notesSlide+xml"/>
  <Override PartName="/ppt/comments/modernComment_106_6F649B1E.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20_A9FBACDD.xml" ContentType="application/vnd.ms-powerpoint.comments+xml"/>
  <Override PartName="/ppt/notesSlides/notesSlide12.xml" ContentType="application/vnd.openxmlformats-officedocument.presentationml.notesSlide+xml"/>
  <Override PartName="/ppt/comments/modernComment_10C_39AD5910.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0D_5F81E4DE.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E_1EA5FB9.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1A_49292F92.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11_534EE9E1.xml" ContentType="application/vnd.ms-powerpoint.comments+xml"/>
  <Override PartName="/ppt/notesSlides/notesSlide2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61"/>
  </p:notesMasterIdLst>
  <p:sldIdLst>
    <p:sldId id="256" r:id="rId2"/>
    <p:sldId id="264" r:id="rId3"/>
    <p:sldId id="276" r:id="rId4"/>
    <p:sldId id="260" r:id="rId5"/>
    <p:sldId id="261" r:id="rId6"/>
    <p:sldId id="275" r:id="rId7"/>
    <p:sldId id="262" r:id="rId8"/>
    <p:sldId id="263" r:id="rId9"/>
    <p:sldId id="277" r:id="rId10"/>
    <p:sldId id="265" r:id="rId11"/>
    <p:sldId id="267" r:id="rId12"/>
    <p:sldId id="287" r:id="rId13"/>
    <p:sldId id="288" r:id="rId14"/>
    <p:sldId id="268" r:id="rId15"/>
    <p:sldId id="289" r:id="rId16"/>
    <p:sldId id="269" r:id="rId17"/>
    <p:sldId id="285" r:id="rId18"/>
    <p:sldId id="279" r:id="rId19"/>
    <p:sldId id="270" r:id="rId20"/>
    <p:sldId id="284" r:id="rId21"/>
    <p:sldId id="286" r:id="rId22"/>
    <p:sldId id="280" r:id="rId23"/>
    <p:sldId id="283" r:id="rId24"/>
    <p:sldId id="271" r:id="rId25"/>
    <p:sldId id="272" r:id="rId26"/>
    <p:sldId id="281" r:id="rId27"/>
    <p:sldId id="282" r:id="rId28"/>
    <p:sldId id="290" r:id="rId29"/>
    <p:sldId id="291" r:id="rId30"/>
    <p:sldId id="292" r:id="rId31"/>
    <p:sldId id="293" r:id="rId32"/>
    <p:sldId id="307" r:id="rId33"/>
    <p:sldId id="308" r:id="rId34"/>
    <p:sldId id="295" r:id="rId35"/>
    <p:sldId id="296" r:id="rId36"/>
    <p:sldId id="297" r:id="rId37"/>
    <p:sldId id="298" r:id="rId38"/>
    <p:sldId id="299" r:id="rId39"/>
    <p:sldId id="300" r:id="rId40"/>
    <p:sldId id="304" r:id="rId41"/>
    <p:sldId id="301" r:id="rId42"/>
    <p:sldId id="306" r:id="rId43"/>
    <p:sldId id="303" r:id="rId44"/>
    <p:sldId id="302" r:id="rId45"/>
    <p:sldId id="309" r:id="rId46"/>
    <p:sldId id="314" r:id="rId47"/>
    <p:sldId id="315" r:id="rId48"/>
    <p:sldId id="294" r:id="rId49"/>
    <p:sldId id="310" r:id="rId50"/>
    <p:sldId id="311" r:id="rId51"/>
    <p:sldId id="312" r:id="rId52"/>
    <p:sldId id="305" r:id="rId53"/>
    <p:sldId id="313" r:id="rId54"/>
    <p:sldId id="316" r:id="rId55"/>
    <p:sldId id="317" r:id="rId56"/>
    <p:sldId id="273" r:id="rId57"/>
    <p:sldId id="259" r:id="rId58"/>
    <p:sldId id="257" r:id="rId59"/>
    <p:sldId id="258"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section" id="{7E302C9A-1EA2-4E8D-A6AB-764F167DE4C5}">
          <p14:sldIdLst>
            <p14:sldId id="256"/>
            <p14:sldId id="264"/>
          </p14:sldIdLst>
        </p14:section>
        <p14:section name="Introduction" id="{9A1FC78B-8DE3-48EB-9680-451B273171B5}">
          <p14:sldIdLst>
            <p14:sldId id="276"/>
            <p14:sldId id="260"/>
            <p14:sldId id="261"/>
            <p14:sldId id="275"/>
            <p14:sldId id="262"/>
            <p14:sldId id="263"/>
          </p14:sldIdLst>
        </p14:section>
        <p14:section name="Approach" id="{46D88499-F7F1-4F73-98A9-CBE9502FCEF6}">
          <p14:sldIdLst>
            <p14:sldId id="277"/>
            <p14:sldId id="265"/>
            <p14:sldId id="267"/>
            <p14:sldId id="287"/>
            <p14:sldId id="288"/>
            <p14:sldId id="268"/>
            <p14:sldId id="289"/>
            <p14:sldId id="269"/>
            <p14:sldId id="285"/>
          </p14:sldIdLst>
        </p14:section>
        <p14:section name="Results" id="{65A26EF2-3707-42F3-B796-00DD04257B40}">
          <p14:sldIdLst>
            <p14:sldId id="279"/>
            <p14:sldId id="270"/>
            <p14:sldId id="284"/>
            <p14:sldId id="286"/>
          </p14:sldIdLst>
        </p14:section>
        <p14:section name="Conclusions" id="{8FC0A00C-5523-413C-A6BD-32A04A60E649}">
          <p14:sldIdLst>
            <p14:sldId id="280"/>
            <p14:sldId id="283"/>
            <p14:sldId id="271"/>
            <p14:sldId id="272"/>
            <p14:sldId id="281"/>
          </p14:sldIdLst>
        </p14:section>
        <p14:section name="Appendixes" id="{AD4A875D-A07C-45CD-A6BF-E16279145E1E}">
          <p14:sldIdLst>
            <p14:sldId id="282"/>
          </p14:sldIdLst>
        </p14:section>
        <p14:section name="Appendix - Research approach" id="{93691C11-9ECA-438D-A0E5-A59D336E0701}">
          <p14:sldIdLst>
            <p14:sldId id="290"/>
            <p14:sldId id="291"/>
            <p14:sldId id="292"/>
          </p14:sldIdLst>
        </p14:section>
        <p14:section name="Appendix: Communication" id="{36D7636D-8584-42E6-B11C-919DA52AD0F4}">
          <p14:sldIdLst>
            <p14:sldId id="293"/>
            <p14:sldId id="307"/>
            <p14:sldId id="308"/>
            <p14:sldId id="295"/>
            <p14:sldId id="296"/>
            <p14:sldId id="297"/>
            <p14:sldId id="298"/>
            <p14:sldId id="299"/>
            <p14:sldId id="300"/>
            <p14:sldId id="304"/>
            <p14:sldId id="301"/>
            <p14:sldId id="306"/>
            <p14:sldId id="303"/>
            <p14:sldId id="302"/>
            <p14:sldId id="309"/>
            <p14:sldId id="314"/>
            <p14:sldId id="315"/>
          </p14:sldIdLst>
        </p14:section>
        <p14:section name="Appendix - Lobbying" id="{A3F11059-BA7E-4D6A-82A5-106820E643CF}">
          <p14:sldIdLst>
            <p14:sldId id="294"/>
            <p14:sldId id="310"/>
            <p14:sldId id="311"/>
            <p14:sldId id="312"/>
          </p14:sldIdLst>
        </p14:section>
        <p14:section name="Appendix - Demonstration and Evaluation" id="{749B8A70-5AF2-4C91-A904-F98A4C8DB1F2}">
          <p14:sldIdLst>
            <p14:sldId id="305"/>
            <p14:sldId id="313"/>
            <p14:sldId id="316"/>
            <p14:sldId id="317"/>
          </p14:sldIdLst>
        </p14:section>
        <p14:section name="Things to keep in mind" id="{300762F7-E6E6-423D-84E1-501BE0411AEC}">
          <p14:sldIdLst>
            <p14:sldId id="273"/>
            <p14:sldId id="259"/>
            <p14:sldId id="257"/>
            <p14:sldId id="25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89AFB2-8746-F87A-8E0E-038C185DBCC6}" name="Ludovica Bindi" initials="LB" userId="S::lbindi@tudelft.nl::4d3d9e2a-b230-4d00-aaa0-1c6ddececc1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05227"/>
    <a:srgbClr val="187A3B"/>
    <a:srgbClr val="FCC419"/>
    <a:srgbClr val="57CA00"/>
    <a:srgbClr val="6EC406"/>
    <a:srgbClr val="4FDD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15B1AF-D0EE-477A-8A50-6224AC3B3F94}" v="2174" dt="2024-01-15T16:44:25.8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69725" autoAdjust="0"/>
  </p:normalViewPr>
  <p:slideViewPr>
    <p:cSldViewPr snapToGrid="0">
      <p:cViewPr varScale="1">
        <p:scale>
          <a:sx n="61" d="100"/>
          <a:sy n="61" d="100"/>
        </p:scale>
        <p:origin x="169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modernComment_104_2EF5BE34.xml><?xml version="1.0" encoding="utf-8"?>
<p188:cmLst xmlns:a="http://schemas.openxmlformats.org/drawingml/2006/main" xmlns:r="http://schemas.openxmlformats.org/officeDocument/2006/relationships" xmlns:p188="http://schemas.microsoft.com/office/powerpoint/2018/8/main">
  <p188:cm id="{B6853B57-6514-4FB2-A013-9A6588CD5124}" authorId="{0F89AFB2-8746-F87A-8E0E-038C185DBCC6}" status="resolved" created="2024-01-14T09:59:07.998" complete="100000">
    <pc:sldMkLst xmlns:pc="http://schemas.microsoft.com/office/powerpoint/2013/main/command">
      <pc:docMk/>
      <pc:sldMk cId="787856948" sldId="260"/>
    </pc:sldMkLst>
    <p188:txBody>
      <a:bodyPr/>
      <a:lstStyle/>
      <a:p>
        <a:r>
          <a:rPr lang="en-US"/>
          <a:t>GIORGIA DICE: quando compare la cosa dell'UN rendere gli altri articoli meno evidenti</a:t>
        </a:r>
      </a:p>
    </p188:txBody>
  </p188:cm>
</p188:cmLst>
</file>

<file path=ppt/comments/modernComment_106_6F649B1E.xml><?xml version="1.0" encoding="utf-8"?>
<p188:cmLst xmlns:a="http://schemas.openxmlformats.org/drawingml/2006/main" xmlns:r="http://schemas.openxmlformats.org/officeDocument/2006/relationships" xmlns:p188="http://schemas.microsoft.com/office/powerpoint/2018/8/main">
  <p188:cm id="{297C9230-BD6A-45E3-8B02-8A2EC9552215}" authorId="{0F89AFB2-8746-F87A-8E0E-038C185DBCC6}" status="resolved" created="2024-01-15T13:39:09.517" complete="100000">
    <pc:sldMkLst xmlns:pc="http://schemas.microsoft.com/office/powerpoint/2013/main/command">
      <pc:docMk/>
      <pc:sldMk cId="1868864286" sldId="262"/>
    </pc:sldMkLst>
    <p188:replyLst>
      <p188:reply id="{BC2B9D96-3054-4B54-A917-812A16561686}" authorId="{0F89AFB2-8746-F87A-8E0E-038C185DBCC6}" created="2024-01-15T13:43:26.258">
        <p188:txBody>
          <a:bodyPr/>
          <a:lstStyle/>
          <a:p>
            <a:r>
              <a:rPr lang="en-US"/>
              <a:t>Highlight the lack of such methods outside</a:t>
            </a:r>
          </a:p>
        </p188:txBody>
      </p188:reply>
      <p188:reply id="{0D4D9F56-C0C8-4EB5-919C-A9CE4A6EC36D}" authorId="{0F89AFB2-8746-F87A-8E0E-038C185DBCC6}" created="2024-01-15T13:57:57.424">
        <p188:txBody>
          <a:bodyPr/>
          <a:lstStyle/>
          <a:p>
            <a:r>
              <a:rPr lang="en-US"/>
              <a:t>Highlight that we need to prompty detect greenwashing first</a:t>
            </a:r>
          </a:p>
        </p188:txBody>
      </p188:reply>
    </p188:replyLst>
    <p188:txBody>
      <a:bodyPr/>
      <a:lstStyle/>
      <a:p>
        <a:r>
          <a:rPr lang="en-US"/>
          <a:t>TODO: highlight the focus on citizens consumers</a:t>
        </a:r>
      </a:p>
    </p188:txBody>
  </p188:cm>
</p188:cmLst>
</file>

<file path=ppt/comments/modernComment_108_57A76AC9.xml><?xml version="1.0" encoding="utf-8"?>
<p188:cmLst xmlns:a="http://schemas.openxmlformats.org/drawingml/2006/main" xmlns:r="http://schemas.openxmlformats.org/officeDocument/2006/relationships" xmlns:p188="http://schemas.microsoft.com/office/powerpoint/2018/8/main">
  <p188:cm id="{22ACEF4B-E31F-4B13-97F4-A263EA4C3C8B}" authorId="{0F89AFB2-8746-F87A-8E0E-038C185DBCC6}" created="2024-01-15T11:16:16.054">
    <pc:sldMkLst xmlns:pc="http://schemas.microsoft.com/office/powerpoint/2013/main/command">
      <pc:docMk/>
      <pc:sldMk cId="1470589641" sldId="264"/>
    </pc:sldMkLst>
    <p188:replyLst>
      <p188:reply id="{39785E30-AFC5-449B-AF16-0E3ABD20EB11}" authorId="{0F89AFB2-8746-F87A-8E0E-038C185DBCC6}" created="2024-01-15T15:27:16.473">
        <p188:txBody>
          <a:bodyPr/>
          <a:lstStyle/>
          <a:p>
            <a:r>
              <a:rPr lang="en-US"/>
              <a:t>WELCOME: 25s
INTRO: 5.30s
APPROACH: 9 min
RESULTS: 3.30 min
CONCLUSIONS: 4min</a:t>
            </a:r>
          </a:p>
        </p188:txBody>
      </p188:reply>
    </p188:replyLst>
    <p188:txBody>
      <a:bodyPr/>
      <a:lstStyle/>
      <a:p>
        <a:r>
          <a:rPr lang="en-US"/>
          <a:t>WELCOME: 25s
INTRO: 5min
APPROACH: 8min
RESULTS: 3min
CONCLUSIONS: 4min</a:t>
        </a:r>
      </a:p>
    </p188:txBody>
  </p188:cm>
</p188:cmLst>
</file>

<file path=ppt/comments/modernComment_10C_39AD5910.xml><?xml version="1.0" encoding="utf-8"?>
<p188:cmLst xmlns:a="http://schemas.openxmlformats.org/drawingml/2006/main" xmlns:r="http://schemas.openxmlformats.org/officeDocument/2006/relationships" xmlns:p188="http://schemas.microsoft.com/office/powerpoint/2018/8/main">
  <p188:cm id="{DE58D975-16F6-4526-84D4-BB81BC8F9907}" authorId="{0F89AFB2-8746-F87A-8E0E-038C185DBCC6}" status="resolved" created="2024-01-15T13:42:37.214" complete="100000">
    <pc:sldMkLst xmlns:pc="http://schemas.microsoft.com/office/powerpoint/2013/main/command">
      <pc:docMk/>
      <pc:sldMk cId="967661840" sldId="268"/>
    </pc:sldMkLst>
    <p188:replyLst>
      <p188:reply id="{74633322-77B9-43CA-9902-05C5E47CA740}" authorId="{0F89AFB2-8746-F87A-8E0E-038C185DBCC6}" created="2024-01-15T14:09:44.361">
        <p188:txBody>
          <a:bodyPr/>
          <a:lstStyle/>
          <a:p>
            <a:r>
              <a:rPr lang="en-US"/>
              <a:t>Say that the lobbying analysis is fully automated</a:t>
            </a:r>
          </a:p>
        </p188:txBody>
      </p188:reply>
    </p188:replyLst>
    <p188:txBody>
      <a:bodyPr/>
      <a:lstStyle/>
      <a:p>
        <a:r>
          <a:rPr lang="en-US"/>
          <a:t>TODO: say about assuming the direction of lobbying</a:t>
        </a:r>
      </a:p>
    </p188:txBody>
  </p188:cm>
</p188:cmLst>
</file>

<file path=ppt/comments/modernComment_10D_5F81E4DE.xml><?xml version="1.0" encoding="utf-8"?>
<p188:cmLst xmlns:a="http://schemas.openxmlformats.org/drawingml/2006/main" xmlns:r="http://schemas.openxmlformats.org/officeDocument/2006/relationships" xmlns:p188="http://schemas.microsoft.com/office/powerpoint/2018/8/main">
  <p188:cm id="{0AB24F1B-9861-4737-B99F-317970F415F5}" authorId="{0F89AFB2-8746-F87A-8E0E-038C185DBCC6}" status="resolved" created="2024-01-15T13:53:31.980" complete="100000">
    <pc:sldMkLst xmlns:pc="http://schemas.microsoft.com/office/powerpoint/2013/main/command">
      <pc:docMk/>
      <pc:sldMk cId="1602348254" sldId="269"/>
    </pc:sldMkLst>
    <p188:replyLst>
      <p188:reply id="{7D7E2258-41F8-4AF3-8801-9EDE3CDC5DD1}" authorId="{0F89AFB2-8746-F87A-8E0E-038C185DBCC6}" created="2024-01-15T13:53:46.327">
        <p188:txBody>
          <a:bodyPr/>
          <a:lstStyle/>
          <a:p>
            <a:r>
              <a:rPr lang="en-US"/>
              <a:t>And say that this table can be used for greenwashing appraisal</a:t>
            </a:r>
          </a:p>
        </p188:txBody>
      </p188:reply>
      <p188:reply id="{BC0C919E-A9DB-46B1-B3AB-15033BD1393C}" authorId="{0F89AFB2-8746-F87A-8E0E-038C185DBCC6}" created="2024-01-15T14:07:11.799">
        <p188:txBody>
          <a:bodyPr/>
          <a:lstStyle/>
          <a:p>
            <a:r>
              <a:rPr lang="en-US"/>
              <a:t>TODO: explains well how this table work (the gray one)</a:t>
            </a:r>
          </a:p>
        </p188:txBody>
      </p188:reply>
      <p188:reply id="{B3198C7D-A60C-4946-B55C-4B9457A165CA}" authorId="{0F89AFB2-8746-F87A-8E0E-038C185DBCC6}" created="2024-01-15T14:09:55.192">
        <p188:txBody>
          <a:bodyPr/>
          <a:lstStyle/>
          <a:p>
            <a:r>
              <a:rPr lang="en-US"/>
              <a:t>Say that this could be created automatically</a:t>
            </a:r>
          </a:p>
        </p188:txBody>
      </p188:reply>
    </p188:replyLst>
    <p188:txBody>
      <a:bodyPr/>
      <a:lstStyle/>
      <a:p>
        <a:r>
          <a:rPr lang="en-US"/>
          <a:t>TODO: say that this holistiacally studies communication and lobbying</a:t>
        </a:r>
      </a:p>
    </p188:txBody>
  </p188:cm>
</p188:cmLst>
</file>

<file path=ppt/comments/modernComment_10E_1EA5FB9.xml><?xml version="1.0" encoding="utf-8"?>
<p188:cmLst xmlns:a="http://schemas.openxmlformats.org/drawingml/2006/main" xmlns:r="http://schemas.openxmlformats.org/officeDocument/2006/relationships" xmlns:p188="http://schemas.microsoft.com/office/powerpoint/2018/8/main">
  <p188:cm id="{2C16E1F1-2424-4242-B040-1BA1F2019ED6}" authorId="{0F89AFB2-8746-F87A-8E0E-038C185DBCC6}" status="resolved" created="2024-01-15T10:30:28.728" complete="100000">
    <pc:sldMkLst xmlns:pc="http://schemas.microsoft.com/office/powerpoint/2013/main/command">
      <pc:docMk/>
      <pc:sldMk cId="32137145" sldId="270"/>
    </pc:sldMkLst>
    <p188:txBody>
      <a:bodyPr/>
      <a:lstStyle/>
      <a:p>
        <a:r>
          <a:rPr lang="en-US"/>
          <a:t>TODO: show the accuracy of GPT and that's why I had to do a manual step</a:t>
        </a:r>
      </a:p>
    </p188:txBody>
  </p188:cm>
  <p188:cm id="{0EC12406-6FAC-430D-8786-1807E118EC51}" authorId="{0F89AFB2-8746-F87A-8E0E-038C185DBCC6}" status="resolved" created="2024-01-15T13:52:52.918" complete="100000">
    <pc:sldMkLst xmlns:pc="http://schemas.microsoft.com/office/powerpoint/2013/main/command">
      <pc:docMk/>
      <pc:sldMk cId="32137145" sldId="270"/>
    </pc:sldMkLst>
    <p188:replyLst>
      <p188:reply id="{DF1CA544-6E49-4235-8A1C-B5DE5097D6EC}" authorId="{0F89AFB2-8746-F87A-8E0E-038C185DBCC6}" created="2024-01-15T14:01:10.838">
        <p188:txBody>
          <a:bodyPr/>
          <a:lstStyle/>
          <a:p>
            <a:r>
              <a:rPr lang="en-US"/>
              <a:t>Say how the evaluation will look like</a:t>
            </a:r>
          </a:p>
        </p188:txBody>
      </p188:reply>
    </p188:replyLst>
    <p188:txBody>
      <a:bodyPr/>
      <a:lstStyle/>
      <a:p>
        <a:r>
          <a:rPr lang="en-US"/>
          <a:t>TODO: say that at this state the method is indeed semi-automated</a:t>
        </a:r>
      </a:p>
    </p188:txBody>
  </p188:cm>
</p188:cmLst>
</file>

<file path=ppt/comments/modernComment_111_534EE9E1.xml><?xml version="1.0" encoding="utf-8"?>
<p188:cmLst xmlns:a="http://schemas.openxmlformats.org/drawingml/2006/main" xmlns:r="http://schemas.openxmlformats.org/officeDocument/2006/relationships" xmlns:p188="http://schemas.microsoft.com/office/powerpoint/2018/8/main">
  <p188:cm id="{8B213F59-843B-41AD-892F-D7BF7E1BE5FD}" authorId="{0F89AFB2-8746-F87A-8E0E-038C185DBCC6}" created="2024-01-13T21:24:30.733">
    <ac:deMkLst xmlns:ac="http://schemas.microsoft.com/office/drawing/2013/main/command">
      <pc:docMk xmlns:pc="http://schemas.microsoft.com/office/powerpoint/2013/main/command"/>
      <pc:sldMk xmlns:pc="http://schemas.microsoft.com/office/powerpoint/2013/main/command" cId="1397680609" sldId="273"/>
      <ac:spMk id="3" creationId="{073E5E77-002B-21C9-7C64-3967EBBC5217}"/>
    </ac:deMkLst>
    <p188:replyLst>
      <p188:reply id="{0B3F63D1-6978-472F-B67D-2382CE8AEE55}" authorId="{0F89AFB2-8746-F87A-8E0E-038C185DBCC6}" created="2024-01-13T21:30:36.776">
        <p188:txBody>
          <a:bodyPr/>
          <a:lstStyle/>
          <a:p>
            <a:r>
              <a:rPr lang="en-US"/>
              <a:t>Anche le appendixes della tesi</a:t>
            </a:r>
          </a:p>
        </p188:txBody>
      </p188:reply>
    </p188:replyLst>
    <p188:txBody>
      <a:bodyPr/>
      <a:lstStyle/>
      <a:p>
        <a:r>
          <a:rPr lang="en-US"/>
          <a:t>TODO: guardare tutta la tesi per vedere se devo aggiungere qualcosa</a:t>
        </a:r>
      </a:p>
    </p188:txBody>
  </p188:cm>
</p188:cmLst>
</file>

<file path=ppt/comments/modernComment_113_C427535B.xml><?xml version="1.0" encoding="utf-8"?>
<p188:cmLst xmlns:a="http://schemas.openxmlformats.org/drawingml/2006/main" xmlns:r="http://schemas.openxmlformats.org/officeDocument/2006/relationships" xmlns:p188="http://schemas.microsoft.com/office/powerpoint/2018/8/main">
  <p188:cm id="{326A36C5-4978-4B38-95BE-9D9901E7D955}" authorId="{0F89AFB2-8746-F87A-8E0E-038C185DBCC6}" status="resolved" created="2024-01-15T13:38:56.910" complete="100000">
    <pc:sldMkLst xmlns:pc="http://schemas.microsoft.com/office/powerpoint/2013/main/command">
      <pc:docMk/>
      <pc:sldMk cId="3290911579" sldId="275"/>
    </pc:sldMkLst>
    <p188:replyLst>
      <p188:reply id="{19C33C1A-D150-426F-BF83-23F7C934BC26}" authorId="{0F89AFB2-8746-F87A-8E0E-038C185DBCC6}" created="2024-01-15T15:12:34.306">
        <p188:txBody>
          <a:bodyPr/>
          <a:lstStyle/>
          <a:p>
            <a:r>
              <a:rPr lang="en-US"/>
              <a:t>Highlight that they can be misled by companies because of greenwashing</a:t>
            </a:r>
          </a:p>
        </p188:txBody>
      </p188:reply>
    </p188:replyLst>
    <p188:txBody>
      <a:bodyPr/>
      <a:lstStyle/>
      <a:p>
        <a:r>
          <a:rPr lang="en-US"/>
          <a:t>TODO: highlight the focus on citizens consumers</a:t>
        </a:r>
      </a:p>
    </p188:txBody>
  </p188:cm>
</p188:cmLst>
</file>

<file path=ppt/comments/modernComment_11A_49292F92.xml><?xml version="1.0" encoding="utf-8"?>
<p188:cmLst xmlns:a="http://schemas.openxmlformats.org/drawingml/2006/main" xmlns:r="http://schemas.openxmlformats.org/officeDocument/2006/relationships" xmlns:p188="http://schemas.microsoft.com/office/powerpoint/2018/8/main">
  <p188:cm id="{22BECA01-0DB8-4703-B92E-49DCD3D3A36D}" authorId="{0F89AFB2-8746-F87A-8E0E-038C185DBCC6}" created="2024-01-15T13:34:27.887">
    <pc:sldMkLst xmlns:pc="http://schemas.microsoft.com/office/powerpoint/2013/main/command">
      <pc:docMk/>
      <pc:sldMk cId="1227435922" sldId="282"/>
    </pc:sldMkLst>
    <p188:txBody>
      <a:bodyPr/>
      <a:lstStyle/>
      <a:p>
        <a:r>
          <a:rPr lang="en-US"/>
          <a:t>TODO: go through the thesis and see if there are other tables that are missing from the appendixes</a:t>
        </a:r>
      </a:p>
    </p188:txBody>
  </p188:cm>
</p188:cmLst>
</file>

<file path=ppt/comments/modernComment_120_A9FBACDD.xml><?xml version="1.0" encoding="utf-8"?>
<p188:cmLst xmlns:a="http://schemas.openxmlformats.org/drawingml/2006/main" xmlns:r="http://schemas.openxmlformats.org/officeDocument/2006/relationships" xmlns:p188="http://schemas.microsoft.com/office/powerpoint/2018/8/main">
  <p188:cm id="{6F82A185-97CE-4AAF-8A24-D9CA7FED1CBF}" authorId="{0F89AFB2-8746-F87A-8E0E-038C185DBCC6}" status="resolved" created="2024-01-15T13:42:08.119" complete="100000">
    <pc:sldMkLst xmlns:pc="http://schemas.microsoft.com/office/powerpoint/2013/main/command">
      <pc:docMk/>
      <pc:sldMk cId="2851843293" sldId="288"/>
    </pc:sldMkLst>
    <p188:replyLst>
      <p188:reply id="{FA52A3CE-403F-4A55-BFEF-AD29FCCC3CDA}" authorId="{0F89AFB2-8746-F87A-8E0E-038C185DBCC6}" created="2024-01-15T13:54:07.889">
        <p188:txBody>
          <a:bodyPr/>
          <a:lstStyle/>
          <a:p>
            <a:r>
              <a:rPr lang="en-US"/>
              <a:t>Say that the accuracy is indeed an issue</a:t>
            </a:r>
          </a:p>
        </p188:txBody>
      </p188:reply>
      <p188:reply id="{32345DB6-BB8E-46D5-BE40-5EDE3035FCFB}" authorId="{0F89AFB2-8746-F87A-8E0E-038C185DBCC6}" created="2024-01-15T14:09:30.842">
        <p188:txBody>
          <a:bodyPr/>
          <a:lstStyle/>
          <a:p>
            <a:r>
              <a:rPr lang="en-US"/>
              <a:t>Say that technically the whole thing could be run automatically</a:t>
            </a:r>
          </a:p>
        </p188:txBody>
      </p188:reply>
    </p188:replyLst>
    <p188:txBody>
      <a:bodyPr/>
      <a:lstStyle/>
      <a:p>
        <a:r>
          <a:rPr lang="en-US"/>
          <a:t>TODO: say why using GPT: lack of labeled data</a:t>
        </a:r>
      </a:p>
    </p188:txBody>
  </p188:cm>
</p188:cmLst>
</file>

<file path=ppt/diagrams/_rels/data2.xml.rels><?xml version="1.0" encoding="UTF-8" standalone="yes"?>
<Relationships xmlns="http://schemas.openxmlformats.org/package/2006/relationships"><Relationship Id="rId1" Type="http://schemas.openxmlformats.org/officeDocument/2006/relationships/image" Target="../media/image27.png"/></Relationships>
</file>

<file path=ppt/diagrams/_rels/data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3C9C4C-6D9A-48FB-AE2F-257414E9ED8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06712E6-7D01-4FEC-9B43-87ADC788F73E}">
      <dgm:prSet/>
      <dgm:spPr/>
      <dgm:t>
        <a:bodyPr/>
        <a:lstStyle/>
        <a:p>
          <a:r>
            <a:rPr lang="en-US"/>
            <a:t>The greenwashing phenomenon</a:t>
          </a:r>
        </a:p>
      </dgm:t>
    </dgm:pt>
    <dgm:pt modelId="{F54F213E-F356-47D6-9A3D-7205567A51EF}" type="parTrans" cxnId="{0D1F318B-AEFC-4AC4-8DD6-7D41391632A9}">
      <dgm:prSet/>
      <dgm:spPr/>
      <dgm:t>
        <a:bodyPr/>
        <a:lstStyle/>
        <a:p>
          <a:endParaRPr lang="en-US"/>
        </a:p>
      </dgm:t>
    </dgm:pt>
    <dgm:pt modelId="{AA0AF425-4D29-4EC1-A437-CFEF5DBC225F}" type="sibTrans" cxnId="{0D1F318B-AEFC-4AC4-8DD6-7D41391632A9}">
      <dgm:prSet/>
      <dgm:spPr/>
      <dgm:t>
        <a:bodyPr/>
        <a:lstStyle/>
        <a:p>
          <a:endParaRPr lang="en-US"/>
        </a:p>
      </dgm:t>
    </dgm:pt>
    <dgm:pt modelId="{EA5009C0-83AE-40B3-8E17-93F7C5ABBC5A}">
      <dgm:prSet/>
      <dgm:spPr/>
      <dgm:t>
        <a:bodyPr/>
        <a:lstStyle/>
        <a:p>
          <a:r>
            <a:rPr lang="en-US"/>
            <a:t>My created solution</a:t>
          </a:r>
        </a:p>
      </dgm:t>
    </dgm:pt>
    <dgm:pt modelId="{FD2D6BD1-165D-4868-89C5-E712D58A64EA}" type="parTrans" cxnId="{89C771F0-F798-4551-81C2-7AD30C39A9C8}">
      <dgm:prSet/>
      <dgm:spPr/>
      <dgm:t>
        <a:bodyPr/>
        <a:lstStyle/>
        <a:p>
          <a:endParaRPr lang="en-US"/>
        </a:p>
      </dgm:t>
    </dgm:pt>
    <dgm:pt modelId="{96F4B38B-5C5A-403C-9C80-1D5103DB63FC}" type="sibTrans" cxnId="{89C771F0-F798-4551-81C2-7AD30C39A9C8}">
      <dgm:prSet/>
      <dgm:spPr/>
      <dgm:t>
        <a:bodyPr/>
        <a:lstStyle/>
        <a:p>
          <a:endParaRPr lang="en-US"/>
        </a:p>
      </dgm:t>
    </dgm:pt>
    <dgm:pt modelId="{FB0145D1-9CA0-45DC-BB9C-698435C54749}">
      <dgm:prSet/>
      <dgm:spPr/>
      <dgm:t>
        <a:bodyPr/>
        <a:lstStyle/>
        <a:p>
          <a:r>
            <a:rPr lang="en-US"/>
            <a:t>Results</a:t>
          </a:r>
        </a:p>
      </dgm:t>
    </dgm:pt>
    <dgm:pt modelId="{DFB82550-746D-4297-B7F7-41210B43D73D}" type="parTrans" cxnId="{D059AF56-56C0-4510-96A8-A531D2A113C2}">
      <dgm:prSet/>
      <dgm:spPr/>
      <dgm:t>
        <a:bodyPr/>
        <a:lstStyle/>
        <a:p>
          <a:endParaRPr lang="en-US"/>
        </a:p>
      </dgm:t>
    </dgm:pt>
    <dgm:pt modelId="{61276CD4-537A-4149-BEDE-F57FDD970FDE}" type="sibTrans" cxnId="{D059AF56-56C0-4510-96A8-A531D2A113C2}">
      <dgm:prSet/>
      <dgm:spPr/>
      <dgm:t>
        <a:bodyPr/>
        <a:lstStyle/>
        <a:p>
          <a:endParaRPr lang="en-US"/>
        </a:p>
      </dgm:t>
    </dgm:pt>
    <dgm:pt modelId="{49FBF5D1-29AE-45C4-B1B2-E5ED4B72A560}">
      <dgm:prSet/>
      <dgm:spPr/>
      <dgm:t>
        <a:bodyPr/>
        <a:lstStyle/>
        <a:p>
          <a:r>
            <a:rPr lang="en-US"/>
            <a:t>Conclusions</a:t>
          </a:r>
        </a:p>
      </dgm:t>
    </dgm:pt>
    <dgm:pt modelId="{0C50A624-32ED-4C97-B65D-E5EB1E109156}" type="parTrans" cxnId="{49A3DF2F-E860-4CDA-8DAF-020A41697024}">
      <dgm:prSet/>
      <dgm:spPr/>
      <dgm:t>
        <a:bodyPr/>
        <a:lstStyle/>
        <a:p>
          <a:endParaRPr lang="en-US"/>
        </a:p>
      </dgm:t>
    </dgm:pt>
    <dgm:pt modelId="{905D6291-F75F-4A27-A77F-DBA1235C1C8B}" type="sibTrans" cxnId="{49A3DF2F-E860-4CDA-8DAF-020A41697024}">
      <dgm:prSet/>
      <dgm:spPr/>
      <dgm:t>
        <a:bodyPr/>
        <a:lstStyle/>
        <a:p>
          <a:endParaRPr lang="en-US"/>
        </a:p>
      </dgm:t>
    </dgm:pt>
    <dgm:pt modelId="{07396A53-6175-4F6F-9E39-B00B9C25F348}" type="pres">
      <dgm:prSet presAssocID="{1A3C9C4C-6D9A-48FB-AE2F-257414E9ED86}" presName="linear" presStyleCnt="0">
        <dgm:presLayoutVars>
          <dgm:animLvl val="lvl"/>
          <dgm:resizeHandles val="exact"/>
        </dgm:presLayoutVars>
      </dgm:prSet>
      <dgm:spPr/>
    </dgm:pt>
    <dgm:pt modelId="{5CA20BDA-DFDD-409F-813F-1345C855B0C9}" type="pres">
      <dgm:prSet presAssocID="{B06712E6-7D01-4FEC-9B43-87ADC788F73E}" presName="parentText" presStyleLbl="node1" presStyleIdx="0" presStyleCnt="4">
        <dgm:presLayoutVars>
          <dgm:chMax val="0"/>
          <dgm:bulletEnabled val="1"/>
        </dgm:presLayoutVars>
      </dgm:prSet>
      <dgm:spPr/>
    </dgm:pt>
    <dgm:pt modelId="{E40DE49F-A643-4345-9D78-EE78A8CE4EDA}" type="pres">
      <dgm:prSet presAssocID="{AA0AF425-4D29-4EC1-A437-CFEF5DBC225F}" presName="spacer" presStyleCnt="0"/>
      <dgm:spPr/>
    </dgm:pt>
    <dgm:pt modelId="{B2C0BBE2-F3A7-4FD6-9925-63630D2C51E3}" type="pres">
      <dgm:prSet presAssocID="{EA5009C0-83AE-40B3-8E17-93F7C5ABBC5A}" presName="parentText" presStyleLbl="node1" presStyleIdx="1" presStyleCnt="4">
        <dgm:presLayoutVars>
          <dgm:chMax val="0"/>
          <dgm:bulletEnabled val="1"/>
        </dgm:presLayoutVars>
      </dgm:prSet>
      <dgm:spPr/>
    </dgm:pt>
    <dgm:pt modelId="{50A43463-07FB-43BB-A6EC-66B75B1A1075}" type="pres">
      <dgm:prSet presAssocID="{96F4B38B-5C5A-403C-9C80-1D5103DB63FC}" presName="spacer" presStyleCnt="0"/>
      <dgm:spPr/>
    </dgm:pt>
    <dgm:pt modelId="{3F8479BC-4F35-48B7-BD01-9B8EE9CAEA14}" type="pres">
      <dgm:prSet presAssocID="{FB0145D1-9CA0-45DC-BB9C-698435C54749}" presName="parentText" presStyleLbl="node1" presStyleIdx="2" presStyleCnt="4">
        <dgm:presLayoutVars>
          <dgm:chMax val="0"/>
          <dgm:bulletEnabled val="1"/>
        </dgm:presLayoutVars>
      </dgm:prSet>
      <dgm:spPr/>
    </dgm:pt>
    <dgm:pt modelId="{2EA29DC0-59E7-412F-8FA7-3924553C5AB3}" type="pres">
      <dgm:prSet presAssocID="{61276CD4-537A-4149-BEDE-F57FDD970FDE}" presName="spacer" presStyleCnt="0"/>
      <dgm:spPr/>
    </dgm:pt>
    <dgm:pt modelId="{984FAC91-7303-4103-A970-F5A1AF8E7DFF}" type="pres">
      <dgm:prSet presAssocID="{49FBF5D1-29AE-45C4-B1B2-E5ED4B72A560}" presName="parentText" presStyleLbl="node1" presStyleIdx="3" presStyleCnt="4">
        <dgm:presLayoutVars>
          <dgm:chMax val="0"/>
          <dgm:bulletEnabled val="1"/>
        </dgm:presLayoutVars>
      </dgm:prSet>
      <dgm:spPr/>
    </dgm:pt>
  </dgm:ptLst>
  <dgm:cxnLst>
    <dgm:cxn modelId="{F19FD027-235B-4EC2-9A24-E76E16C97F31}" type="presOf" srcId="{EA5009C0-83AE-40B3-8E17-93F7C5ABBC5A}" destId="{B2C0BBE2-F3A7-4FD6-9925-63630D2C51E3}" srcOrd="0" destOrd="0" presId="urn:microsoft.com/office/officeart/2005/8/layout/vList2"/>
    <dgm:cxn modelId="{49A3DF2F-E860-4CDA-8DAF-020A41697024}" srcId="{1A3C9C4C-6D9A-48FB-AE2F-257414E9ED86}" destId="{49FBF5D1-29AE-45C4-B1B2-E5ED4B72A560}" srcOrd="3" destOrd="0" parTransId="{0C50A624-32ED-4C97-B65D-E5EB1E109156}" sibTransId="{905D6291-F75F-4A27-A77F-DBA1235C1C8B}"/>
    <dgm:cxn modelId="{1E915B34-A8A2-4388-891E-EF8E7DCB2336}" type="presOf" srcId="{49FBF5D1-29AE-45C4-B1B2-E5ED4B72A560}" destId="{984FAC91-7303-4103-A970-F5A1AF8E7DFF}" srcOrd="0" destOrd="0" presId="urn:microsoft.com/office/officeart/2005/8/layout/vList2"/>
    <dgm:cxn modelId="{FD92255F-9A3B-40D7-AE4F-E6B53A7B2BF3}" type="presOf" srcId="{FB0145D1-9CA0-45DC-BB9C-698435C54749}" destId="{3F8479BC-4F35-48B7-BD01-9B8EE9CAEA14}" srcOrd="0" destOrd="0" presId="urn:microsoft.com/office/officeart/2005/8/layout/vList2"/>
    <dgm:cxn modelId="{D059AF56-56C0-4510-96A8-A531D2A113C2}" srcId="{1A3C9C4C-6D9A-48FB-AE2F-257414E9ED86}" destId="{FB0145D1-9CA0-45DC-BB9C-698435C54749}" srcOrd="2" destOrd="0" parTransId="{DFB82550-746D-4297-B7F7-41210B43D73D}" sibTransId="{61276CD4-537A-4149-BEDE-F57FDD970FDE}"/>
    <dgm:cxn modelId="{FBB65E7C-1F98-4789-9D61-16BFC708D307}" type="presOf" srcId="{1A3C9C4C-6D9A-48FB-AE2F-257414E9ED86}" destId="{07396A53-6175-4F6F-9E39-B00B9C25F348}" srcOrd="0" destOrd="0" presId="urn:microsoft.com/office/officeart/2005/8/layout/vList2"/>
    <dgm:cxn modelId="{0D1F318B-AEFC-4AC4-8DD6-7D41391632A9}" srcId="{1A3C9C4C-6D9A-48FB-AE2F-257414E9ED86}" destId="{B06712E6-7D01-4FEC-9B43-87ADC788F73E}" srcOrd="0" destOrd="0" parTransId="{F54F213E-F356-47D6-9A3D-7205567A51EF}" sibTransId="{AA0AF425-4D29-4EC1-A437-CFEF5DBC225F}"/>
    <dgm:cxn modelId="{69202A9D-1BC8-4608-884A-EF3B7EA42F78}" type="presOf" srcId="{B06712E6-7D01-4FEC-9B43-87ADC788F73E}" destId="{5CA20BDA-DFDD-409F-813F-1345C855B0C9}" srcOrd="0" destOrd="0" presId="urn:microsoft.com/office/officeart/2005/8/layout/vList2"/>
    <dgm:cxn modelId="{89C771F0-F798-4551-81C2-7AD30C39A9C8}" srcId="{1A3C9C4C-6D9A-48FB-AE2F-257414E9ED86}" destId="{EA5009C0-83AE-40B3-8E17-93F7C5ABBC5A}" srcOrd="1" destOrd="0" parTransId="{FD2D6BD1-165D-4868-89C5-E712D58A64EA}" sibTransId="{96F4B38B-5C5A-403C-9C80-1D5103DB63FC}"/>
    <dgm:cxn modelId="{D86BFF6D-F82B-43E2-B70D-C794779F75C8}" type="presParOf" srcId="{07396A53-6175-4F6F-9E39-B00B9C25F348}" destId="{5CA20BDA-DFDD-409F-813F-1345C855B0C9}" srcOrd="0" destOrd="0" presId="urn:microsoft.com/office/officeart/2005/8/layout/vList2"/>
    <dgm:cxn modelId="{2A2BCE77-88D8-47AE-8888-7CAE2E8CDB79}" type="presParOf" srcId="{07396A53-6175-4F6F-9E39-B00B9C25F348}" destId="{E40DE49F-A643-4345-9D78-EE78A8CE4EDA}" srcOrd="1" destOrd="0" presId="urn:microsoft.com/office/officeart/2005/8/layout/vList2"/>
    <dgm:cxn modelId="{70CE2875-95C6-4857-8817-E71746FC3610}" type="presParOf" srcId="{07396A53-6175-4F6F-9E39-B00B9C25F348}" destId="{B2C0BBE2-F3A7-4FD6-9925-63630D2C51E3}" srcOrd="2" destOrd="0" presId="urn:microsoft.com/office/officeart/2005/8/layout/vList2"/>
    <dgm:cxn modelId="{EB1CB1E3-F4F0-4B3F-BAB6-C3F6B2A7F360}" type="presParOf" srcId="{07396A53-6175-4F6F-9E39-B00B9C25F348}" destId="{50A43463-07FB-43BB-A6EC-66B75B1A1075}" srcOrd="3" destOrd="0" presId="urn:microsoft.com/office/officeart/2005/8/layout/vList2"/>
    <dgm:cxn modelId="{324D65A9-87F7-48F8-8E9D-7D77E5082C2D}" type="presParOf" srcId="{07396A53-6175-4F6F-9E39-B00B9C25F348}" destId="{3F8479BC-4F35-48B7-BD01-9B8EE9CAEA14}" srcOrd="4" destOrd="0" presId="urn:microsoft.com/office/officeart/2005/8/layout/vList2"/>
    <dgm:cxn modelId="{7F10226B-3FCF-4334-953D-DFA64DCBB415}" type="presParOf" srcId="{07396A53-6175-4F6F-9E39-B00B9C25F348}" destId="{2EA29DC0-59E7-412F-8FA7-3924553C5AB3}" srcOrd="5" destOrd="0" presId="urn:microsoft.com/office/officeart/2005/8/layout/vList2"/>
    <dgm:cxn modelId="{5BDA0E47-C7ED-4CB5-AEC0-18D6912FF54B}" type="presParOf" srcId="{07396A53-6175-4F6F-9E39-B00B9C25F348}" destId="{984FAC91-7303-4103-A970-F5A1AF8E7DFF}"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9B62E0-C450-4B7A-A708-A108EB4A0617}"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ADCFA79-FEC2-4BAD-81D3-0817CC8F4EDD}">
      <dgm:prSet/>
      <dgm:spPr/>
      <dgm:t>
        <a:bodyPr/>
        <a:lstStyle/>
        <a:p>
          <a:r>
            <a:rPr lang="en-US" b="0" i="1" baseline="0" dirty="0"/>
            <a:t>To what extent can a semi-automated approach effectively and holistically study companies’ communication and lobbying efforts to find potential evidence of corporate greenwashing? </a:t>
          </a:r>
          <a:endParaRPr lang="en-US" dirty="0"/>
        </a:p>
      </dgm:t>
    </dgm:pt>
    <dgm:pt modelId="{AABE828A-4D5A-44CB-B147-AB2025AE357E}" type="parTrans" cxnId="{8A124DF3-A922-461D-9956-7499D877C786}">
      <dgm:prSet/>
      <dgm:spPr/>
      <dgm:t>
        <a:bodyPr/>
        <a:lstStyle/>
        <a:p>
          <a:endParaRPr lang="en-US"/>
        </a:p>
      </dgm:t>
    </dgm:pt>
    <dgm:pt modelId="{16C25DC0-3D24-4812-8908-C08DAD005483}" type="sibTrans" cxnId="{8A124DF3-A922-461D-9956-7499D877C786}">
      <dgm:prSet/>
      <dgm:spPr/>
      <dgm:t>
        <a:bodyPr/>
        <a:lstStyle/>
        <a:p>
          <a:endParaRPr lang="en-US"/>
        </a:p>
      </dgm:t>
    </dgm:pt>
    <dgm:pt modelId="{4AA82165-9F36-4CB8-84DD-413A7870A115}" type="pres">
      <dgm:prSet presAssocID="{E39B62E0-C450-4B7A-A708-A108EB4A0617}" presName="linearFlow" presStyleCnt="0">
        <dgm:presLayoutVars>
          <dgm:dir/>
          <dgm:resizeHandles val="exact"/>
        </dgm:presLayoutVars>
      </dgm:prSet>
      <dgm:spPr/>
    </dgm:pt>
    <dgm:pt modelId="{B42B2E49-E2F5-4E60-BB67-292DEE46DBC5}" type="pres">
      <dgm:prSet presAssocID="{FADCFA79-FEC2-4BAD-81D3-0817CC8F4EDD}" presName="composite" presStyleCnt="0"/>
      <dgm:spPr/>
    </dgm:pt>
    <dgm:pt modelId="{45FD4EA2-FFA1-47AA-AF7F-5497ED30BD47}" type="pres">
      <dgm:prSet presAssocID="{FADCFA79-FEC2-4BAD-81D3-0817CC8F4EDD}" presName="imgShp" presStyleLbl="fgImgPlace1" presStyleIdx="0" presStyleCnt="1"/>
      <dgm:spPr>
        <a:blipFill rotWithShape="1">
          <a:blip xmlns:r="http://schemas.openxmlformats.org/officeDocument/2006/relationships" r:embed="rId1"/>
          <a:srcRect/>
          <a:stretch>
            <a:fillRect/>
          </a:stretch>
        </a:blipFill>
        <a:ln>
          <a:solidFill>
            <a:srgbClr val="105227"/>
          </a:solidFill>
        </a:ln>
      </dgm:spPr>
    </dgm:pt>
    <dgm:pt modelId="{C0F9BFB8-4BFF-4F43-B3DB-7BE9D9112B77}" type="pres">
      <dgm:prSet presAssocID="{FADCFA79-FEC2-4BAD-81D3-0817CC8F4EDD}" presName="txShp" presStyleLbl="node1" presStyleIdx="0" presStyleCnt="1">
        <dgm:presLayoutVars>
          <dgm:bulletEnabled val="1"/>
        </dgm:presLayoutVars>
      </dgm:prSet>
      <dgm:spPr/>
    </dgm:pt>
  </dgm:ptLst>
  <dgm:cxnLst>
    <dgm:cxn modelId="{23EB57AB-CF56-45A3-A331-9913D9364F06}" type="presOf" srcId="{E39B62E0-C450-4B7A-A708-A108EB4A0617}" destId="{4AA82165-9F36-4CB8-84DD-413A7870A115}" srcOrd="0" destOrd="0" presId="urn:microsoft.com/office/officeart/2005/8/layout/vList3"/>
    <dgm:cxn modelId="{B5CF8DCF-321B-427D-9875-A4F303ECF920}" type="presOf" srcId="{FADCFA79-FEC2-4BAD-81D3-0817CC8F4EDD}" destId="{C0F9BFB8-4BFF-4F43-B3DB-7BE9D9112B77}" srcOrd="0" destOrd="0" presId="urn:microsoft.com/office/officeart/2005/8/layout/vList3"/>
    <dgm:cxn modelId="{8A124DF3-A922-461D-9956-7499D877C786}" srcId="{E39B62E0-C450-4B7A-A708-A108EB4A0617}" destId="{FADCFA79-FEC2-4BAD-81D3-0817CC8F4EDD}" srcOrd="0" destOrd="0" parTransId="{AABE828A-4D5A-44CB-B147-AB2025AE357E}" sibTransId="{16C25DC0-3D24-4812-8908-C08DAD005483}"/>
    <dgm:cxn modelId="{859B2BB4-74AE-4599-A02A-C4670FCBD88A}" type="presParOf" srcId="{4AA82165-9F36-4CB8-84DD-413A7870A115}" destId="{B42B2E49-E2F5-4E60-BB67-292DEE46DBC5}" srcOrd="0" destOrd="0" presId="urn:microsoft.com/office/officeart/2005/8/layout/vList3"/>
    <dgm:cxn modelId="{E6891C74-D476-4A0F-8154-59DEFCB0BB27}" type="presParOf" srcId="{B42B2E49-E2F5-4E60-BB67-292DEE46DBC5}" destId="{45FD4EA2-FFA1-47AA-AF7F-5497ED30BD47}" srcOrd="0" destOrd="0" presId="urn:microsoft.com/office/officeart/2005/8/layout/vList3"/>
    <dgm:cxn modelId="{F2FAA7E5-36CF-4DD5-8365-DB6352903E07}" type="presParOf" srcId="{B42B2E49-E2F5-4E60-BB67-292DEE46DBC5}" destId="{C0F9BFB8-4BFF-4F43-B3DB-7BE9D9112B77}"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4D271F-228E-4441-B9E3-A2AFB918DF1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6A3D684-CD9D-4E7A-B280-49AA9E5D6E97}">
      <dgm:prSet/>
      <dgm:spPr/>
      <dgm:t>
        <a:bodyPr/>
        <a:lstStyle/>
        <a:p>
          <a:r>
            <a:rPr lang="en-US" b="0" i="0" baseline="0" dirty="0"/>
            <a:t>What operationalizable criteria can be used to determine the success of the approach? </a:t>
          </a:r>
          <a:endParaRPr lang="en-US" dirty="0"/>
        </a:p>
      </dgm:t>
    </dgm:pt>
    <dgm:pt modelId="{72B3C7DA-AF04-4DB8-94FA-77212DEDF6A7}" type="parTrans" cxnId="{CD8FE8D1-0AA7-4D92-80BD-B9E554844E0B}">
      <dgm:prSet/>
      <dgm:spPr/>
      <dgm:t>
        <a:bodyPr/>
        <a:lstStyle/>
        <a:p>
          <a:endParaRPr lang="en-US"/>
        </a:p>
      </dgm:t>
    </dgm:pt>
    <dgm:pt modelId="{7C885899-C61F-477D-B250-C8D6782F6841}" type="sibTrans" cxnId="{CD8FE8D1-0AA7-4D92-80BD-B9E554844E0B}">
      <dgm:prSet/>
      <dgm:spPr/>
      <dgm:t>
        <a:bodyPr/>
        <a:lstStyle/>
        <a:p>
          <a:endParaRPr lang="en-US"/>
        </a:p>
      </dgm:t>
    </dgm:pt>
    <dgm:pt modelId="{34A12FFC-5646-4A9C-8658-EC2086174388}">
      <dgm:prSet/>
      <dgm:spPr/>
      <dgm:t>
        <a:bodyPr/>
        <a:lstStyle/>
        <a:p>
          <a:r>
            <a:rPr lang="en-US" b="0" i="0" baseline="0"/>
            <a:t>What semi-automated approach can be created to potentially allow for a holistic study of companies’ communication and lobbying efforts? </a:t>
          </a:r>
          <a:endParaRPr lang="en-US"/>
        </a:p>
      </dgm:t>
    </dgm:pt>
    <dgm:pt modelId="{59B87748-B9DE-4F26-9C32-04818717F6A7}" type="parTrans" cxnId="{9EC399B5-6961-43E4-BA0A-1877ED82AC9D}">
      <dgm:prSet/>
      <dgm:spPr/>
      <dgm:t>
        <a:bodyPr/>
        <a:lstStyle/>
        <a:p>
          <a:endParaRPr lang="en-US"/>
        </a:p>
      </dgm:t>
    </dgm:pt>
    <dgm:pt modelId="{FB1E60E5-A516-4C75-9D75-883CD18AE662}" type="sibTrans" cxnId="{9EC399B5-6961-43E4-BA0A-1877ED82AC9D}">
      <dgm:prSet/>
      <dgm:spPr/>
      <dgm:t>
        <a:bodyPr/>
        <a:lstStyle/>
        <a:p>
          <a:endParaRPr lang="en-US"/>
        </a:p>
      </dgm:t>
    </dgm:pt>
    <dgm:pt modelId="{F9FB8FDE-8C66-4880-AEC4-EFDCF393657F}">
      <dgm:prSet/>
      <dgm:spPr/>
      <dgm:t>
        <a:bodyPr/>
        <a:lstStyle/>
        <a:p>
          <a:r>
            <a:rPr lang="en-US" b="0" i="0" baseline="0"/>
            <a:t>To what extent is the created approach successful to the previously defined criteria when evaluated on a selected case?</a:t>
          </a:r>
          <a:endParaRPr lang="en-US"/>
        </a:p>
      </dgm:t>
    </dgm:pt>
    <dgm:pt modelId="{455F3111-F5D5-4547-BC60-D341790EC5E9}" type="parTrans" cxnId="{BBDC7CBE-DCC5-49F7-B473-637793DB671C}">
      <dgm:prSet/>
      <dgm:spPr/>
      <dgm:t>
        <a:bodyPr/>
        <a:lstStyle/>
        <a:p>
          <a:endParaRPr lang="en-US"/>
        </a:p>
      </dgm:t>
    </dgm:pt>
    <dgm:pt modelId="{7A6DFA62-449E-429E-9DDD-C601C17AFD99}" type="sibTrans" cxnId="{BBDC7CBE-DCC5-49F7-B473-637793DB671C}">
      <dgm:prSet/>
      <dgm:spPr/>
      <dgm:t>
        <a:bodyPr/>
        <a:lstStyle/>
        <a:p>
          <a:endParaRPr lang="en-US"/>
        </a:p>
      </dgm:t>
    </dgm:pt>
    <dgm:pt modelId="{F88FC871-1C5D-4C3C-A916-366C3A61978F}" type="pres">
      <dgm:prSet presAssocID="{A64D271F-228E-4441-B9E3-A2AFB918DF1E}" presName="linearFlow" presStyleCnt="0">
        <dgm:presLayoutVars>
          <dgm:dir/>
          <dgm:resizeHandles val="exact"/>
        </dgm:presLayoutVars>
      </dgm:prSet>
      <dgm:spPr/>
    </dgm:pt>
    <dgm:pt modelId="{BCF0A4F2-86CF-4CDC-B4B7-C24AA9830B9B}" type="pres">
      <dgm:prSet presAssocID="{06A3D684-CD9D-4E7A-B280-49AA9E5D6E97}" presName="composite" presStyleCnt="0"/>
      <dgm:spPr/>
    </dgm:pt>
    <dgm:pt modelId="{6F7BD21C-8C5D-4031-B595-C0F8BB55071E}" type="pres">
      <dgm:prSet presAssocID="{06A3D684-CD9D-4E7A-B280-49AA9E5D6E97}" presName="imgShp" presStyleLbl="fgImgPlace1" presStyleIdx="0" presStyleCnt="3"/>
      <dgm:spPr>
        <a:blipFill rotWithShape="1">
          <a:blip xmlns:r="http://schemas.openxmlformats.org/officeDocument/2006/relationships" r:embed="rId1"/>
          <a:srcRect/>
          <a:stretch>
            <a:fillRect/>
          </a:stretch>
        </a:blipFill>
        <a:ln>
          <a:solidFill>
            <a:srgbClr val="105227"/>
          </a:solidFill>
        </a:ln>
      </dgm:spPr>
    </dgm:pt>
    <dgm:pt modelId="{43A61756-2100-4412-9558-78943C6D4BA4}" type="pres">
      <dgm:prSet presAssocID="{06A3D684-CD9D-4E7A-B280-49AA9E5D6E97}" presName="txShp" presStyleLbl="node1" presStyleIdx="0" presStyleCnt="3">
        <dgm:presLayoutVars>
          <dgm:bulletEnabled val="1"/>
        </dgm:presLayoutVars>
      </dgm:prSet>
      <dgm:spPr/>
    </dgm:pt>
    <dgm:pt modelId="{E0B59046-9C0B-4023-BEF5-DBA00462ED4A}" type="pres">
      <dgm:prSet presAssocID="{7C885899-C61F-477D-B250-C8D6782F6841}" presName="spacing" presStyleCnt="0"/>
      <dgm:spPr/>
    </dgm:pt>
    <dgm:pt modelId="{679C2CB8-5EEE-4CAC-9F72-97C75DA73BF4}" type="pres">
      <dgm:prSet presAssocID="{34A12FFC-5646-4A9C-8658-EC2086174388}" presName="composite" presStyleCnt="0"/>
      <dgm:spPr/>
    </dgm:pt>
    <dgm:pt modelId="{05B6BE05-D38F-4D00-A923-60FB3FBF16BF}" type="pres">
      <dgm:prSet presAssocID="{34A12FFC-5646-4A9C-8658-EC2086174388}" presName="imgShp" presStyleLbl="fgImgPlace1" presStyleIdx="1" presStyleCnt="3"/>
      <dgm:spPr>
        <a:blipFill rotWithShape="1">
          <a:blip xmlns:r="http://schemas.openxmlformats.org/officeDocument/2006/relationships" r:embed="rId2"/>
          <a:srcRect/>
          <a:stretch>
            <a:fillRect/>
          </a:stretch>
        </a:blipFill>
        <a:ln>
          <a:solidFill>
            <a:srgbClr val="105227"/>
          </a:solidFill>
        </a:ln>
      </dgm:spPr>
    </dgm:pt>
    <dgm:pt modelId="{7268EE38-8E56-4E83-90BB-16E819A96E54}" type="pres">
      <dgm:prSet presAssocID="{34A12FFC-5646-4A9C-8658-EC2086174388}" presName="txShp" presStyleLbl="node1" presStyleIdx="1" presStyleCnt="3">
        <dgm:presLayoutVars>
          <dgm:bulletEnabled val="1"/>
        </dgm:presLayoutVars>
      </dgm:prSet>
      <dgm:spPr/>
    </dgm:pt>
    <dgm:pt modelId="{FEFFECEC-3A4D-44CB-8D0D-079834D2C73C}" type="pres">
      <dgm:prSet presAssocID="{FB1E60E5-A516-4C75-9D75-883CD18AE662}" presName="spacing" presStyleCnt="0"/>
      <dgm:spPr/>
    </dgm:pt>
    <dgm:pt modelId="{E14D9F11-758A-4653-8C9B-6AFE634D3018}" type="pres">
      <dgm:prSet presAssocID="{F9FB8FDE-8C66-4880-AEC4-EFDCF393657F}" presName="composite" presStyleCnt="0"/>
      <dgm:spPr/>
    </dgm:pt>
    <dgm:pt modelId="{26B04F9D-49E8-4952-9F25-19F55207B7A9}" type="pres">
      <dgm:prSet presAssocID="{F9FB8FDE-8C66-4880-AEC4-EFDCF393657F}" presName="imgShp" presStyleLbl="fgImgPlace1" presStyleIdx="2" presStyleCnt="3"/>
      <dgm:spPr>
        <a:blipFill rotWithShape="1">
          <a:blip xmlns:r="http://schemas.openxmlformats.org/officeDocument/2006/relationships" r:embed="rId3"/>
          <a:srcRect/>
          <a:stretch>
            <a:fillRect/>
          </a:stretch>
        </a:blipFill>
        <a:ln>
          <a:solidFill>
            <a:srgbClr val="105227"/>
          </a:solidFill>
        </a:ln>
      </dgm:spPr>
    </dgm:pt>
    <dgm:pt modelId="{EB35CB37-426A-41D3-BD90-E348EA00C690}" type="pres">
      <dgm:prSet presAssocID="{F9FB8FDE-8C66-4880-AEC4-EFDCF393657F}" presName="txShp" presStyleLbl="node1" presStyleIdx="2" presStyleCnt="3">
        <dgm:presLayoutVars>
          <dgm:bulletEnabled val="1"/>
        </dgm:presLayoutVars>
      </dgm:prSet>
      <dgm:spPr/>
    </dgm:pt>
  </dgm:ptLst>
  <dgm:cxnLst>
    <dgm:cxn modelId="{8F79B321-28E1-43A5-81C6-F4E954418FF7}" type="presOf" srcId="{06A3D684-CD9D-4E7A-B280-49AA9E5D6E97}" destId="{43A61756-2100-4412-9558-78943C6D4BA4}" srcOrd="0" destOrd="0" presId="urn:microsoft.com/office/officeart/2005/8/layout/vList3"/>
    <dgm:cxn modelId="{CB7CBF3B-3204-452F-A3DD-E3E2EC0D7A83}" type="presOf" srcId="{34A12FFC-5646-4A9C-8658-EC2086174388}" destId="{7268EE38-8E56-4E83-90BB-16E819A96E54}" srcOrd="0" destOrd="0" presId="urn:microsoft.com/office/officeart/2005/8/layout/vList3"/>
    <dgm:cxn modelId="{9D043C81-F412-42B8-A87F-302210A3D9BE}" type="presOf" srcId="{F9FB8FDE-8C66-4880-AEC4-EFDCF393657F}" destId="{EB35CB37-426A-41D3-BD90-E348EA00C690}" srcOrd="0" destOrd="0" presId="urn:microsoft.com/office/officeart/2005/8/layout/vList3"/>
    <dgm:cxn modelId="{45CA1E99-F967-4737-A9DE-F26DFB019E04}" type="presOf" srcId="{A64D271F-228E-4441-B9E3-A2AFB918DF1E}" destId="{F88FC871-1C5D-4C3C-A916-366C3A61978F}" srcOrd="0" destOrd="0" presId="urn:microsoft.com/office/officeart/2005/8/layout/vList3"/>
    <dgm:cxn modelId="{9EC399B5-6961-43E4-BA0A-1877ED82AC9D}" srcId="{A64D271F-228E-4441-B9E3-A2AFB918DF1E}" destId="{34A12FFC-5646-4A9C-8658-EC2086174388}" srcOrd="1" destOrd="0" parTransId="{59B87748-B9DE-4F26-9C32-04818717F6A7}" sibTransId="{FB1E60E5-A516-4C75-9D75-883CD18AE662}"/>
    <dgm:cxn modelId="{BBDC7CBE-DCC5-49F7-B473-637793DB671C}" srcId="{A64D271F-228E-4441-B9E3-A2AFB918DF1E}" destId="{F9FB8FDE-8C66-4880-AEC4-EFDCF393657F}" srcOrd="2" destOrd="0" parTransId="{455F3111-F5D5-4547-BC60-D341790EC5E9}" sibTransId="{7A6DFA62-449E-429E-9DDD-C601C17AFD99}"/>
    <dgm:cxn modelId="{CD8FE8D1-0AA7-4D92-80BD-B9E554844E0B}" srcId="{A64D271F-228E-4441-B9E3-A2AFB918DF1E}" destId="{06A3D684-CD9D-4E7A-B280-49AA9E5D6E97}" srcOrd="0" destOrd="0" parTransId="{72B3C7DA-AF04-4DB8-94FA-77212DEDF6A7}" sibTransId="{7C885899-C61F-477D-B250-C8D6782F6841}"/>
    <dgm:cxn modelId="{4B76E9B2-1B03-478E-A5A9-F3721C126E2C}" type="presParOf" srcId="{F88FC871-1C5D-4C3C-A916-366C3A61978F}" destId="{BCF0A4F2-86CF-4CDC-B4B7-C24AA9830B9B}" srcOrd="0" destOrd="0" presId="urn:microsoft.com/office/officeart/2005/8/layout/vList3"/>
    <dgm:cxn modelId="{BDB1DF42-3CBD-49AD-99DC-F4B03CC26C66}" type="presParOf" srcId="{BCF0A4F2-86CF-4CDC-B4B7-C24AA9830B9B}" destId="{6F7BD21C-8C5D-4031-B595-C0F8BB55071E}" srcOrd="0" destOrd="0" presId="urn:microsoft.com/office/officeart/2005/8/layout/vList3"/>
    <dgm:cxn modelId="{33B01B06-0964-416F-A21F-2AE007A2CB82}" type="presParOf" srcId="{BCF0A4F2-86CF-4CDC-B4B7-C24AA9830B9B}" destId="{43A61756-2100-4412-9558-78943C6D4BA4}" srcOrd="1" destOrd="0" presId="urn:microsoft.com/office/officeart/2005/8/layout/vList3"/>
    <dgm:cxn modelId="{7479F5AF-C67D-4258-AC0B-C2F25199207D}" type="presParOf" srcId="{F88FC871-1C5D-4C3C-A916-366C3A61978F}" destId="{E0B59046-9C0B-4023-BEF5-DBA00462ED4A}" srcOrd="1" destOrd="0" presId="urn:microsoft.com/office/officeart/2005/8/layout/vList3"/>
    <dgm:cxn modelId="{3BE586E0-7C65-41A1-BCA9-C3F5589991B4}" type="presParOf" srcId="{F88FC871-1C5D-4C3C-A916-366C3A61978F}" destId="{679C2CB8-5EEE-4CAC-9F72-97C75DA73BF4}" srcOrd="2" destOrd="0" presId="urn:microsoft.com/office/officeart/2005/8/layout/vList3"/>
    <dgm:cxn modelId="{A16999DB-7BF1-4361-B6AC-440FAFD7031D}" type="presParOf" srcId="{679C2CB8-5EEE-4CAC-9F72-97C75DA73BF4}" destId="{05B6BE05-D38F-4D00-A923-60FB3FBF16BF}" srcOrd="0" destOrd="0" presId="urn:microsoft.com/office/officeart/2005/8/layout/vList3"/>
    <dgm:cxn modelId="{D73ED588-0B26-4AAF-BA62-D820E33077D7}" type="presParOf" srcId="{679C2CB8-5EEE-4CAC-9F72-97C75DA73BF4}" destId="{7268EE38-8E56-4E83-90BB-16E819A96E54}" srcOrd="1" destOrd="0" presId="urn:microsoft.com/office/officeart/2005/8/layout/vList3"/>
    <dgm:cxn modelId="{E940C58E-AC21-4284-8C75-33B0FCCD57A3}" type="presParOf" srcId="{F88FC871-1C5D-4C3C-A916-366C3A61978F}" destId="{FEFFECEC-3A4D-44CB-8D0D-079834D2C73C}" srcOrd="3" destOrd="0" presId="urn:microsoft.com/office/officeart/2005/8/layout/vList3"/>
    <dgm:cxn modelId="{F922BB61-AFA0-4ACD-BD39-9932E9F2C787}" type="presParOf" srcId="{F88FC871-1C5D-4C3C-A916-366C3A61978F}" destId="{E14D9F11-758A-4653-8C9B-6AFE634D3018}" srcOrd="4" destOrd="0" presId="urn:microsoft.com/office/officeart/2005/8/layout/vList3"/>
    <dgm:cxn modelId="{80E27DF7-61F6-4963-B786-9372A68263C9}" type="presParOf" srcId="{E14D9F11-758A-4653-8C9B-6AFE634D3018}" destId="{26B04F9D-49E8-4952-9F25-19F55207B7A9}" srcOrd="0" destOrd="0" presId="urn:microsoft.com/office/officeart/2005/8/layout/vList3"/>
    <dgm:cxn modelId="{B0590D8E-558D-4FC8-8CC4-56DDC73547AC}" type="presParOf" srcId="{E14D9F11-758A-4653-8C9B-6AFE634D3018}" destId="{EB35CB37-426A-41D3-BD90-E348EA00C690}"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A20BDA-DFDD-409F-813F-1345C855B0C9}">
      <dsp:nvSpPr>
        <dsp:cNvPr id="0" name=""/>
        <dsp:cNvSpPr/>
      </dsp:nvSpPr>
      <dsp:spPr>
        <a:xfrm>
          <a:off x="0" y="17047"/>
          <a:ext cx="3791857" cy="45571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greenwashing phenomenon</a:t>
          </a:r>
        </a:p>
      </dsp:txBody>
      <dsp:txXfrm>
        <a:off x="22246" y="39293"/>
        <a:ext cx="3747365" cy="411223"/>
      </dsp:txXfrm>
    </dsp:sp>
    <dsp:sp modelId="{B2C0BBE2-F3A7-4FD6-9925-63630D2C51E3}">
      <dsp:nvSpPr>
        <dsp:cNvPr id="0" name=""/>
        <dsp:cNvSpPr/>
      </dsp:nvSpPr>
      <dsp:spPr>
        <a:xfrm>
          <a:off x="0" y="527482"/>
          <a:ext cx="3791857" cy="45571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My created solution</a:t>
          </a:r>
        </a:p>
      </dsp:txBody>
      <dsp:txXfrm>
        <a:off x="22246" y="549728"/>
        <a:ext cx="3747365" cy="411223"/>
      </dsp:txXfrm>
    </dsp:sp>
    <dsp:sp modelId="{3F8479BC-4F35-48B7-BD01-9B8EE9CAEA14}">
      <dsp:nvSpPr>
        <dsp:cNvPr id="0" name=""/>
        <dsp:cNvSpPr/>
      </dsp:nvSpPr>
      <dsp:spPr>
        <a:xfrm>
          <a:off x="0" y="1037917"/>
          <a:ext cx="3791857" cy="45571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Results</a:t>
          </a:r>
        </a:p>
      </dsp:txBody>
      <dsp:txXfrm>
        <a:off x="22246" y="1060163"/>
        <a:ext cx="3747365" cy="411223"/>
      </dsp:txXfrm>
    </dsp:sp>
    <dsp:sp modelId="{984FAC91-7303-4103-A970-F5A1AF8E7DFF}">
      <dsp:nvSpPr>
        <dsp:cNvPr id="0" name=""/>
        <dsp:cNvSpPr/>
      </dsp:nvSpPr>
      <dsp:spPr>
        <a:xfrm>
          <a:off x="0" y="1548352"/>
          <a:ext cx="3791857" cy="45571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Conclusions</a:t>
          </a:r>
        </a:p>
      </dsp:txBody>
      <dsp:txXfrm>
        <a:off x="22246" y="1570598"/>
        <a:ext cx="3747365" cy="411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F9BFB8-4BFF-4F43-B3DB-7BE9D9112B77}">
      <dsp:nvSpPr>
        <dsp:cNvPr id="0" name=""/>
        <dsp:cNvSpPr/>
      </dsp:nvSpPr>
      <dsp:spPr>
        <a:xfrm rot="10800000">
          <a:off x="1884193" y="0"/>
          <a:ext cx="6152546" cy="1337966"/>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006"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0" i="1" kern="1200" baseline="0" dirty="0"/>
            <a:t>To what extent can a semi-automated approach effectively and holistically study companies’ communication and lobbying efforts to find potential evidence of corporate greenwashing? </a:t>
          </a:r>
          <a:endParaRPr lang="en-US" sz="2000" kern="1200" dirty="0"/>
        </a:p>
      </dsp:txBody>
      <dsp:txXfrm rot="10800000">
        <a:off x="2218684" y="0"/>
        <a:ext cx="5818055" cy="1337966"/>
      </dsp:txXfrm>
    </dsp:sp>
    <dsp:sp modelId="{45FD4EA2-FFA1-47AA-AF7F-5497ED30BD47}">
      <dsp:nvSpPr>
        <dsp:cNvPr id="0" name=""/>
        <dsp:cNvSpPr/>
      </dsp:nvSpPr>
      <dsp:spPr>
        <a:xfrm>
          <a:off x="1215210" y="0"/>
          <a:ext cx="1337966" cy="1337966"/>
        </a:xfrm>
        <a:prstGeom prst="ellipse">
          <a:avLst/>
        </a:prstGeom>
        <a:blipFill rotWithShape="1">
          <a:blip xmlns:r="http://schemas.openxmlformats.org/officeDocument/2006/relationships" r:embed="rId1"/>
          <a:srcRect/>
          <a:stretch>
            <a:fillRect/>
          </a:stretch>
        </a:blipFill>
        <a:ln w="19050" cap="flat" cmpd="sng" algn="ctr">
          <a:solidFill>
            <a:srgbClr val="105227"/>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61756-2100-4412-9558-78943C6D4BA4}">
      <dsp:nvSpPr>
        <dsp:cNvPr id="0" name=""/>
        <dsp:cNvSpPr/>
      </dsp:nvSpPr>
      <dsp:spPr>
        <a:xfrm rot="10800000">
          <a:off x="1263241" y="1499"/>
          <a:ext cx="4315650" cy="704867"/>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0827"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0" i="0" kern="1200" baseline="0" dirty="0"/>
            <a:t>What operationalizable criteria can be used to determine the success of the approach? </a:t>
          </a:r>
          <a:endParaRPr lang="en-US" sz="1400" kern="1200" dirty="0"/>
        </a:p>
      </dsp:txBody>
      <dsp:txXfrm rot="10800000">
        <a:off x="1439458" y="1499"/>
        <a:ext cx="4139433" cy="704867"/>
      </dsp:txXfrm>
    </dsp:sp>
    <dsp:sp modelId="{6F7BD21C-8C5D-4031-B595-C0F8BB55071E}">
      <dsp:nvSpPr>
        <dsp:cNvPr id="0" name=""/>
        <dsp:cNvSpPr/>
      </dsp:nvSpPr>
      <dsp:spPr>
        <a:xfrm>
          <a:off x="910807" y="1499"/>
          <a:ext cx="704867" cy="704867"/>
        </a:xfrm>
        <a:prstGeom prst="ellipse">
          <a:avLst/>
        </a:prstGeom>
        <a:blipFill rotWithShape="1">
          <a:blip xmlns:r="http://schemas.openxmlformats.org/officeDocument/2006/relationships" r:embed="rId1"/>
          <a:srcRect/>
          <a:stretch>
            <a:fillRect/>
          </a:stretch>
        </a:blipFill>
        <a:ln w="19050" cap="flat" cmpd="sng" algn="ctr">
          <a:solidFill>
            <a:srgbClr val="105227"/>
          </a:solidFill>
          <a:prstDash val="solid"/>
        </a:ln>
        <a:effectLst/>
      </dsp:spPr>
      <dsp:style>
        <a:lnRef idx="2">
          <a:scrgbClr r="0" g="0" b="0"/>
        </a:lnRef>
        <a:fillRef idx="1">
          <a:scrgbClr r="0" g="0" b="0"/>
        </a:fillRef>
        <a:effectRef idx="0">
          <a:scrgbClr r="0" g="0" b="0"/>
        </a:effectRef>
        <a:fontRef idx="minor"/>
      </dsp:style>
    </dsp:sp>
    <dsp:sp modelId="{7268EE38-8E56-4E83-90BB-16E819A96E54}">
      <dsp:nvSpPr>
        <dsp:cNvPr id="0" name=""/>
        <dsp:cNvSpPr/>
      </dsp:nvSpPr>
      <dsp:spPr>
        <a:xfrm rot="10800000">
          <a:off x="1263241" y="911216"/>
          <a:ext cx="4315650" cy="704867"/>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0827"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0" i="0" kern="1200" baseline="0"/>
            <a:t>What semi-automated approach can be created to potentially allow for a holistic study of companies’ communication and lobbying efforts? </a:t>
          </a:r>
          <a:endParaRPr lang="en-US" sz="1400" kern="1200"/>
        </a:p>
      </dsp:txBody>
      <dsp:txXfrm rot="10800000">
        <a:off x="1439458" y="911216"/>
        <a:ext cx="4139433" cy="704867"/>
      </dsp:txXfrm>
    </dsp:sp>
    <dsp:sp modelId="{05B6BE05-D38F-4D00-A923-60FB3FBF16BF}">
      <dsp:nvSpPr>
        <dsp:cNvPr id="0" name=""/>
        <dsp:cNvSpPr/>
      </dsp:nvSpPr>
      <dsp:spPr>
        <a:xfrm>
          <a:off x="910807" y="911216"/>
          <a:ext cx="704867" cy="704867"/>
        </a:xfrm>
        <a:prstGeom prst="ellipse">
          <a:avLst/>
        </a:prstGeom>
        <a:blipFill rotWithShape="1">
          <a:blip xmlns:r="http://schemas.openxmlformats.org/officeDocument/2006/relationships" r:embed="rId2"/>
          <a:srcRect/>
          <a:stretch>
            <a:fillRect/>
          </a:stretch>
        </a:blipFill>
        <a:ln w="19050" cap="flat" cmpd="sng" algn="ctr">
          <a:solidFill>
            <a:srgbClr val="105227"/>
          </a:solidFill>
          <a:prstDash val="solid"/>
        </a:ln>
        <a:effectLst/>
      </dsp:spPr>
      <dsp:style>
        <a:lnRef idx="2">
          <a:scrgbClr r="0" g="0" b="0"/>
        </a:lnRef>
        <a:fillRef idx="1">
          <a:scrgbClr r="0" g="0" b="0"/>
        </a:fillRef>
        <a:effectRef idx="0">
          <a:scrgbClr r="0" g="0" b="0"/>
        </a:effectRef>
        <a:fontRef idx="minor"/>
      </dsp:style>
    </dsp:sp>
    <dsp:sp modelId="{EB35CB37-426A-41D3-BD90-E348EA00C690}">
      <dsp:nvSpPr>
        <dsp:cNvPr id="0" name=""/>
        <dsp:cNvSpPr/>
      </dsp:nvSpPr>
      <dsp:spPr>
        <a:xfrm rot="10800000">
          <a:off x="1263241" y="1820933"/>
          <a:ext cx="4315650" cy="704867"/>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0827"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0" i="0" kern="1200" baseline="0"/>
            <a:t>To what extent is the created approach successful to the previously defined criteria when evaluated on a selected case?</a:t>
          </a:r>
          <a:endParaRPr lang="en-US" sz="1400" kern="1200"/>
        </a:p>
      </dsp:txBody>
      <dsp:txXfrm rot="10800000">
        <a:off x="1439458" y="1820933"/>
        <a:ext cx="4139433" cy="704867"/>
      </dsp:txXfrm>
    </dsp:sp>
    <dsp:sp modelId="{26B04F9D-49E8-4952-9F25-19F55207B7A9}">
      <dsp:nvSpPr>
        <dsp:cNvPr id="0" name=""/>
        <dsp:cNvSpPr/>
      </dsp:nvSpPr>
      <dsp:spPr>
        <a:xfrm>
          <a:off x="910807" y="1820933"/>
          <a:ext cx="704867" cy="704867"/>
        </a:xfrm>
        <a:prstGeom prst="ellipse">
          <a:avLst/>
        </a:prstGeom>
        <a:blipFill rotWithShape="1">
          <a:blip xmlns:r="http://schemas.openxmlformats.org/officeDocument/2006/relationships" r:embed="rId3"/>
          <a:srcRect/>
          <a:stretch>
            <a:fillRect/>
          </a:stretch>
        </a:blipFill>
        <a:ln w="19050" cap="flat" cmpd="sng" algn="ctr">
          <a:solidFill>
            <a:srgbClr val="105227"/>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B739E1-3860-44F8-870E-323F9AD0FB29}"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3CF5F4-51ED-424D-8A2C-6521AC0C2EBB}" type="slidenum">
              <a:rPr lang="en-US" smtClean="0"/>
              <a:t>‹#›</a:t>
            </a:fld>
            <a:endParaRPr lang="en-US"/>
          </a:p>
        </p:txBody>
      </p:sp>
    </p:spTree>
    <p:extLst>
      <p:ext uri="{BB962C8B-B14F-4D97-AF65-F5344CB8AC3E}">
        <p14:creationId xmlns:p14="http://schemas.microsoft.com/office/powerpoint/2010/main" val="2833929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thesis is about designing a semi-automated approach that can detect evidence of greenwashing</a:t>
            </a:r>
          </a:p>
        </p:txBody>
      </p:sp>
      <p:sp>
        <p:nvSpPr>
          <p:cNvPr id="4" name="Slide Number Placeholder 3"/>
          <p:cNvSpPr>
            <a:spLocks noGrp="1"/>
          </p:cNvSpPr>
          <p:nvPr>
            <p:ph type="sldNum" sz="quarter" idx="5"/>
          </p:nvPr>
        </p:nvSpPr>
        <p:spPr/>
        <p:txBody>
          <a:bodyPr/>
          <a:lstStyle/>
          <a:p>
            <a:fld id="{033CF5F4-51ED-424D-8A2C-6521AC0C2EBB}" type="slidenum">
              <a:rPr lang="en-US" smtClean="0"/>
              <a:t>1</a:t>
            </a:fld>
            <a:endParaRPr lang="en-US"/>
          </a:p>
        </p:txBody>
      </p:sp>
    </p:spTree>
    <p:extLst>
      <p:ext uri="{BB962C8B-B14F-4D97-AF65-F5344CB8AC3E}">
        <p14:creationId xmlns:p14="http://schemas.microsoft.com/office/powerpoint/2010/main" val="3747707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dirty="0" err="1"/>
              <a:t>These</a:t>
            </a:r>
            <a:r>
              <a:rPr lang="it-IT" dirty="0"/>
              <a:t> are the </a:t>
            </a:r>
            <a:r>
              <a:rPr lang="it-IT" dirty="0" err="1"/>
              <a:t>codes</a:t>
            </a:r>
            <a:r>
              <a:rPr lang="it-IT" dirty="0"/>
              <a:t> </a:t>
            </a:r>
            <a:r>
              <a:rPr lang="it-IT" dirty="0" err="1"/>
              <a:t>that</a:t>
            </a:r>
            <a:r>
              <a:rPr lang="it-IT" dirty="0"/>
              <a:t> </a:t>
            </a:r>
            <a:r>
              <a:rPr lang="it-IT" dirty="0" err="1"/>
              <a:t>were</a:t>
            </a:r>
            <a:r>
              <a:rPr lang="it-IT" dirty="0"/>
              <a:t> </a:t>
            </a:r>
            <a:r>
              <a:rPr lang="it-IT" dirty="0" err="1"/>
              <a:t>created</a:t>
            </a:r>
            <a:r>
              <a:rPr lang="it-IT" dirty="0"/>
              <a:t> </a:t>
            </a:r>
            <a:r>
              <a:rPr lang="it-IT" dirty="0" err="1"/>
              <a:t>inductively</a:t>
            </a:r>
            <a:endParaRPr lang="it-IT" dirty="0"/>
          </a:p>
          <a:p>
            <a:pPr marL="628650" lvl="1" indent="-171450">
              <a:buFont typeface="Arial" panose="020B0604020202020204" pitchFamily="34" charset="0"/>
              <a:buChar char="•"/>
            </a:pPr>
            <a:r>
              <a:rPr lang="it-IT" dirty="0" err="1"/>
              <a:t>They</a:t>
            </a:r>
            <a:r>
              <a:rPr lang="it-IT" dirty="0"/>
              <a:t> </a:t>
            </a:r>
            <a:r>
              <a:rPr lang="it-IT" dirty="0" err="1"/>
              <a:t>present</a:t>
            </a:r>
            <a:r>
              <a:rPr lang="it-IT" dirty="0"/>
              <a:t> </a:t>
            </a:r>
            <a:r>
              <a:rPr lang="it-IT" dirty="0" err="1"/>
              <a:t>different</a:t>
            </a:r>
            <a:r>
              <a:rPr lang="it-IT" dirty="0"/>
              <a:t> </a:t>
            </a:r>
            <a:r>
              <a:rPr lang="it-IT" dirty="0" err="1"/>
              <a:t>level</a:t>
            </a:r>
            <a:r>
              <a:rPr lang="it-IT" dirty="0"/>
              <a:t> of </a:t>
            </a:r>
            <a:r>
              <a:rPr lang="it-IT" dirty="0" err="1"/>
              <a:t>intensity</a:t>
            </a:r>
            <a:r>
              <a:rPr lang="it-IT" dirty="0"/>
              <a:t>/</a:t>
            </a:r>
            <a:r>
              <a:rPr lang="it-IT" dirty="0" err="1"/>
              <a:t>specificy</a:t>
            </a:r>
            <a:endParaRPr lang="it-IT"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is a scale in their specificity, in their commitments</a:t>
            </a:r>
            <a:endParaRPr lang="it-IT" dirty="0"/>
          </a:p>
          <a:p>
            <a:pPr marL="628650" lvl="1" indent="-171450">
              <a:buFont typeface="Arial" panose="020B0604020202020204" pitchFamily="34" charset="0"/>
              <a:buChar char="•"/>
            </a:pPr>
            <a:r>
              <a:rPr lang="it-IT" dirty="0"/>
              <a:t>The </a:t>
            </a:r>
            <a:r>
              <a:rPr lang="it-IT" dirty="0" err="1"/>
              <a:t>ones</a:t>
            </a:r>
            <a:r>
              <a:rPr lang="it-IT" dirty="0"/>
              <a:t> on top are more </a:t>
            </a:r>
            <a:r>
              <a:rPr lang="it-IT" dirty="0" err="1"/>
              <a:t>speciic</a:t>
            </a:r>
            <a:r>
              <a:rPr lang="it-IT" dirty="0"/>
              <a:t> </a:t>
            </a:r>
            <a:r>
              <a:rPr lang="it-IT" dirty="0" err="1"/>
              <a:t>about</a:t>
            </a:r>
            <a:r>
              <a:rPr lang="it-IT" dirty="0"/>
              <a:t> </a:t>
            </a:r>
            <a:r>
              <a:rPr lang="it-IT" dirty="0" err="1"/>
              <a:t>what</a:t>
            </a:r>
            <a:r>
              <a:rPr lang="it-IT" dirty="0"/>
              <a:t> a company </a:t>
            </a:r>
            <a:r>
              <a:rPr lang="it-IT" dirty="0" err="1"/>
              <a:t>wants</a:t>
            </a:r>
            <a:r>
              <a:rPr lang="it-IT" dirty="0"/>
              <a:t> to do to tackle </a:t>
            </a:r>
            <a:r>
              <a:rPr lang="it-IT" dirty="0" err="1"/>
              <a:t>climate</a:t>
            </a:r>
            <a:r>
              <a:rPr lang="it-IT" dirty="0"/>
              <a:t> </a:t>
            </a:r>
            <a:r>
              <a:rPr lang="it-IT" dirty="0" err="1"/>
              <a:t>change</a:t>
            </a:r>
            <a:endParaRPr lang="it-IT" dirty="0"/>
          </a:p>
          <a:p>
            <a:pPr marL="628650" lvl="1" indent="-171450">
              <a:buFont typeface="Arial" panose="020B0604020202020204" pitchFamily="34" charset="0"/>
              <a:buChar char="•"/>
            </a:pPr>
            <a:r>
              <a:rPr lang="it-IT" dirty="0"/>
              <a:t>The </a:t>
            </a:r>
            <a:r>
              <a:rPr lang="it-IT" dirty="0" err="1"/>
              <a:t>ones</a:t>
            </a:r>
            <a:r>
              <a:rPr lang="it-IT" dirty="0"/>
              <a:t> on the bottom are more general </a:t>
            </a:r>
            <a:r>
              <a:rPr lang="it-IT" dirty="0" err="1"/>
              <a:t>beliefs</a:t>
            </a:r>
            <a:endParaRPr lang="it-IT" dirty="0"/>
          </a:p>
          <a:p>
            <a:pPr marL="171450" lvl="0" indent="-171450">
              <a:buFont typeface="Arial" panose="020B0604020202020204" pitchFamily="34" charset="0"/>
              <a:buChar char="•"/>
            </a:pPr>
            <a:r>
              <a:rPr lang="it-IT" dirty="0" err="1"/>
              <a:t>These</a:t>
            </a:r>
            <a:r>
              <a:rPr lang="it-IT" dirty="0"/>
              <a:t> are some of the </a:t>
            </a:r>
            <a:r>
              <a:rPr lang="it-IT" dirty="0" err="1"/>
              <a:t>examples</a:t>
            </a:r>
            <a:endParaRPr lang="en-US" dirty="0"/>
          </a:p>
        </p:txBody>
      </p:sp>
      <p:sp>
        <p:nvSpPr>
          <p:cNvPr id="4" name="Slide Number Placeholder 3"/>
          <p:cNvSpPr>
            <a:spLocks noGrp="1"/>
          </p:cNvSpPr>
          <p:nvPr>
            <p:ph type="sldNum" sz="quarter" idx="5"/>
          </p:nvPr>
        </p:nvSpPr>
        <p:spPr/>
        <p:txBody>
          <a:bodyPr/>
          <a:lstStyle/>
          <a:p>
            <a:fld id="{033CF5F4-51ED-424D-8A2C-6521AC0C2EBB}" type="slidenum">
              <a:rPr lang="en-US" smtClean="0"/>
              <a:t>12</a:t>
            </a:fld>
            <a:endParaRPr lang="en-US"/>
          </a:p>
        </p:txBody>
      </p:sp>
    </p:spTree>
    <p:extLst>
      <p:ext uri="{BB962C8B-B14F-4D97-AF65-F5344CB8AC3E}">
        <p14:creationId xmlns:p14="http://schemas.microsoft.com/office/powerpoint/2010/main" val="2550082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dirty="0"/>
              <a:t>To </a:t>
            </a:r>
            <a:r>
              <a:rPr lang="it-IT" dirty="0" err="1"/>
              <a:t>classify</a:t>
            </a:r>
            <a:r>
              <a:rPr lang="it-IT" dirty="0"/>
              <a:t> the </a:t>
            </a:r>
            <a:r>
              <a:rPr lang="it-IT" dirty="0" err="1"/>
              <a:t>sentences</a:t>
            </a:r>
            <a:r>
              <a:rPr lang="it-IT" dirty="0"/>
              <a:t>, I </a:t>
            </a:r>
            <a:r>
              <a:rPr lang="it-IT" dirty="0" err="1"/>
              <a:t>used</a:t>
            </a:r>
            <a:r>
              <a:rPr lang="it-IT" dirty="0"/>
              <a:t> GPT and the labels </a:t>
            </a:r>
            <a:r>
              <a:rPr lang="it-IT" dirty="0" err="1"/>
              <a:t>were</a:t>
            </a:r>
            <a:r>
              <a:rPr lang="it-IT" dirty="0"/>
              <a:t> put in a </a:t>
            </a:r>
            <a:r>
              <a:rPr lang="it-IT" dirty="0" err="1"/>
              <a:t>tree</a:t>
            </a:r>
            <a:r>
              <a:rPr lang="it-IT" dirty="0"/>
              <a:t> </a:t>
            </a:r>
            <a:r>
              <a:rPr lang="it-IT" dirty="0" err="1"/>
              <a:t>structure</a:t>
            </a:r>
            <a:endParaRPr lang="it-IT" dirty="0"/>
          </a:p>
          <a:p>
            <a:pPr marL="628650" lvl="1" indent="-171450">
              <a:buFont typeface="Arial" panose="020B0604020202020204" pitchFamily="34" charset="0"/>
              <a:buChar char="•"/>
            </a:pPr>
            <a:r>
              <a:rPr lang="it-IT" dirty="0"/>
              <a:t>GPT </a:t>
            </a:r>
            <a:r>
              <a:rPr lang="it-IT" dirty="0" err="1"/>
              <a:t>was</a:t>
            </a:r>
            <a:r>
              <a:rPr lang="it-IT" dirty="0"/>
              <a:t> </a:t>
            </a:r>
            <a:r>
              <a:rPr lang="it-IT" dirty="0" err="1"/>
              <a:t>chosen</a:t>
            </a:r>
            <a:r>
              <a:rPr lang="it-IT" dirty="0"/>
              <a:t> </a:t>
            </a:r>
            <a:r>
              <a:rPr lang="it-IT" dirty="0" err="1"/>
              <a:t>because</a:t>
            </a:r>
            <a:r>
              <a:rPr lang="it-IT" dirty="0"/>
              <a:t> of a </a:t>
            </a:r>
            <a:r>
              <a:rPr lang="it-IT" dirty="0" err="1"/>
              <a:t>lack</a:t>
            </a:r>
            <a:r>
              <a:rPr lang="it-IT" dirty="0"/>
              <a:t> of </a:t>
            </a:r>
            <a:r>
              <a:rPr lang="it-IT" dirty="0" err="1"/>
              <a:t>labeled</a:t>
            </a:r>
            <a:r>
              <a:rPr lang="it-IT" dirty="0"/>
              <a:t> data (from the </a:t>
            </a:r>
            <a:r>
              <a:rPr lang="it-IT" dirty="0" err="1"/>
              <a:t>inductive</a:t>
            </a:r>
            <a:r>
              <a:rPr lang="it-IT" dirty="0"/>
              <a:t> coding)</a:t>
            </a:r>
          </a:p>
          <a:p>
            <a:pPr marL="628650" lvl="1" indent="-171450">
              <a:buFont typeface="Arial" panose="020B0604020202020204" pitchFamily="34" charset="0"/>
              <a:buChar char="•"/>
            </a:pPr>
            <a:r>
              <a:rPr lang="en-US" dirty="0"/>
              <a:t>The tree structure was inspired from multi label classification tree from ML</a:t>
            </a:r>
          </a:p>
          <a:p>
            <a:pPr marL="628650" lvl="1" indent="-171450">
              <a:buFont typeface="Arial" panose="020B0604020202020204" pitchFamily="34" charset="0"/>
              <a:buChar char="•"/>
            </a:pPr>
            <a:r>
              <a:rPr lang="en-US" dirty="0"/>
              <a:t>The tree was determined by the meaning of the labels and by maximizing the accuracy of the classification by using prompt engineering</a:t>
            </a:r>
          </a:p>
          <a:p>
            <a:pPr marL="171450" lvl="0" indent="-171450">
              <a:buFont typeface="Arial" panose="020B0604020202020204" pitchFamily="34" charset="0"/>
              <a:buChar char="•"/>
            </a:pPr>
            <a:r>
              <a:rPr lang="en-US" dirty="0"/>
              <a:t>An example of how a sentence would get classified: through each level of the tree</a:t>
            </a:r>
          </a:p>
          <a:p>
            <a:pPr marL="628650" lvl="1" indent="-171450">
              <a:buFont typeface="Arial" panose="020B0604020202020204" pitchFamily="34" charset="0"/>
              <a:buChar char="•"/>
            </a:pPr>
            <a:r>
              <a:rPr lang="en-US" dirty="0"/>
              <a:t>Therefore, there is a prompt that ask for each level of the tree how to classify the sentence (see prompt in picture)</a:t>
            </a:r>
          </a:p>
          <a:p>
            <a:pPr marL="628650" lvl="1" indent="-171450">
              <a:buFont typeface="Arial" panose="020B0604020202020204" pitchFamily="34" charset="0"/>
              <a:buChar char="•"/>
            </a:pPr>
            <a:r>
              <a:rPr lang="en-US" dirty="0"/>
              <a:t>Note that this classification can be whole done automatically</a:t>
            </a:r>
          </a:p>
          <a:p>
            <a:pPr marL="171450" lvl="0" indent="-171450">
              <a:buFont typeface="Arial" panose="020B0604020202020204" pitchFamily="34" charset="0"/>
              <a:buChar char="•"/>
            </a:pPr>
            <a:r>
              <a:rPr lang="en-US" dirty="0"/>
              <a:t>Here I need to discuss accuracy:</a:t>
            </a:r>
          </a:p>
          <a:p>
            <a:pPr marL="628650" lvl="1" indent="-171450">
              <a:buFont typeface="Arial" panose="020B0604020202020204" pitchFamily="34" charset="0"/>
              <a:buChar char="•"/>
            </a:pPr>
            <a:r>
              <a:rPr lang="en-US" dirty="0"/>
              <a:t>GPT as a coder: the accuracy of each of these coding tasks (that is on each level given the label how to classify in the lower ones) is 84%</a:t>
            </a:r>
          </a:p>
          <a:p>
            <a:pPr marL="628650" lvl="1" indent="-171450">
              <a:buFont typeface="Arial" panose="020B0604020202020204" pitchFamily="34" charset="0"/>
              <a:buChar char="•"/>
            </a:pPr>
            <a:r>
              <a:rPr lang="en-US" dirty="0"/>
              <a:t>The overall accuracy of the coding tree is lower. Because to accurately code each sentence you need to go through the different levels (so each levels’ accuracy is multiplied). Therefore this can be already said as a limitation of my method</a:t>
            </a:r>
          </a:p>
          <a:p>
            <a:pPr marL="628650" lvl="1" indent="-171450">
              <a:buFont typeface="Arial" panose="020B0604020202020204" pitchFamily="34" charset="0"/>
              <a:buChar char="•"/>
            </a:pPr>
            <a:r>
              <a:rPr lang="en-US" dirty="0"/>
              <a:t>The accuracy was computed using the labeled data from the inductive coding</a:t>
            </a:r>
          </a:p>
        </p:txBody>
      </p:sp>
      <p:sp>
        <p:nvSpPr>
          <p:cNvPr id="4" name="Slide Number Placeholder 3"/>
          <p:cNvSpPr>
            <a:spLocks noGrp="1"/>
          </p:cNvSpPr>
          <p:nvPr>
            <p:ph type="sldNum" sz="quarter" idx="5"/>
          </p:nvPr>
        </p:nvSpPr>
        <p:spPr/>
        <p:txBody>
          <a:bodyPr/>
          <a:lstStyle/>
          <a:p>
            <a:fld id="{033CF5F4-51ED-424D-8A2C-6521AC0C2EBB}" type="slidenum">
              <a:rPr lang="en-US" smtClean="0"/>
              <a:t>13</a:t>
            </a:fld>
            <a:endParaRPr lang="en-US"/>
          </a:p>
        </p:txBody>
      </p:sp>
    </p:spTree>
    <p:extLst>
      <p:ext uri="{BB962C8B-B14F-4D97-AF65-F5344CB8AC3E}">
        <p14:creationId xmlns:p14="http://schemas.microsoft.com/office/powerpoint/2010/main" val="2494632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Looking at the table there is also a scale</a:t>
            </a:r>
          </a:p>
          <a:p>
            <a:pPr marL="171450" indent="-171450">
              <a:buFont typeface="Arial" panose="020B0604020202020204" pitchFamily="34" charset="0"/>
              <a:buChar char="•"/>
            </a:pPr>
            <a:r>
              <a:rPr lang="en-US" dirty="0"/>
              <a:t>So, goal becomes to quantify lobbying activities in the EU regarding climate change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data comes from the Transparency register which is where companies it is mandatory to register their lobbying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Because of this data, we can’t know if companies are lobbying against regulations, therefore we can assume it only for polluting</a:t>
            </a:r>
          </a:p>
          <a:p>
            <a:pPr marL="171450" indent="-171450">
              <a:buFont typeface="Arial" panose="020B0604020202020204" pitchFamily="34" charset="0"/>
              <a:buChar char="•"/>
            </a:pPr>
            <a:r>
              <a:rPr lang="en-US" dirty="0"/>
              <a:t>How to do it?</a:t>
            </a:r>
          </a:p>
          <a:p>
            <a:pPr marL="628650" lvl="1" indent="-171450">
              <a:buFont typeface="Arial" panose="020B0604020202020204" pitchFamily="34" charset="0"/>
              <a:buChar char="•"/>
            </a:pPr>
            <a:r>
              <a:rPr lang="en-US" dirty="0"/>
              <a:t>The total expenditures (this is already on the TR)</a:t>
            </a:r>
          </a:p>
          <a:p>
            <a:pPr marL="628650" lvl="1" indent="-171450">
              <a:buFont typeface="Arial" panose="020B0604020202020204" pitchFamily="34" charset="0"/>
              <a:buChar char="•"/>
            </a:pPr>
            <a:r>
              <a:rPr lang="en-US" dirty="0"/>
              <a:t>The % of meetings that are related to climate change (the list of meetings is on the TR)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33CF5F4-51ED-424D-8A2C-6521AC0C2EBB}" type="slidenum">
              <a:rPr lang="en-US" smtClean="0"/>
              <a:t>14</a:t>
            </a:fld>
            <a:endParaRPr lang="en-US"/>
          </a:p>
        </p:txBody>
      </p:sp>
    </p:spTree>
    <p:extLst>
      <p:ext uri="{BB962C8B-B14F-4D97-AF65-F5344CB8AC3E}">
        <p14:creationId xmlns:p14="http://schemas.microsoft.com/office/powerpoint/2010/main" val="4001444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get this number, I filter these meetings (example of data) based on a set of keywords that are previously determined by me:</a:t>
            </a:r>
          </a:p>
          <a:p>
            <a:pPr marL="628650" lvl="1" indent="-171450">
              <a:buFont typeface="Arial" panose="020B0604020202020204" pitchFamily="34" charset="0"/>
              <a:buChar char="•"/>
            </a:pPr>
            <a:r>
              <a:rPr lang="en-US" dirty="0"/>
              <a:t>Those that relate to climate change in general</a:t>
            </a:r>
          </a:p>
          <a:p>
            <a:pPr marL="628650" lvl="1" indent="-171450">
              <a:buFont typeface="Arial" panose="020B0604020202020204" pitchFamily="34" charset="0"/>
              <a:buChar char="•"/>
            </a:pPr>
            <a:r>
              <a:rPr lang="en-US" dirty="0"/>
              <a:t>Those that relate to legislation in particular</a:t>
            </a:r>
            <a:endParaRPr lang="it-IT" dirty="0"/>
          </a:p>
          <a:p>
            <a:pPr marL="171450" indent="-171450">
              <a:buFont typeface="Arial" panose="020B0604020202020204" pitchFamily="34" charset="0"/>
              <a:buChar char="•"/>
            </a:pPr>
            <a:r>
              <a:rPr lang="it-IT" dirty="0" err="1"/>
              <a:t>These</a:t>
            </a:r>
            <a:r>
              <a:rPr lang="it-IT" dirty="0"/>
              <a:t> are the </a:t>
            </a:r>
            <a:r>
              <a:rPr lang="it-IT" dirty="0" err="1"/>
              <a:t>results</a:t>
            </a:r>
            <a:endParaRPr lang="it-IT" dirty="0"/>
          </a:p>
          <a:p>
            <a:pPr marL="171450" indent="-171450">
              <a:buFont typeface="Arial" panose="020B0604020202020204" pitchFamily="34" charset="0"/>
              <a:buChar char="•"/>
            </a:pPr>
            <a:r>
              <a:rPr lang="it-IT" dirty="0"/>
              <a:t>And the </a:t>
            </a:r>
            <a:r>
              <a:rPr lang="it-IT" dirty="0" err="1"/>
              <a:t>percentage</a:t>
            </a:r>
            <a:r>
              <a:rPr lang="it-IT" dirty="0"/>
              <a:t> can be </a:t>
            </a:r>
            <a:r>
              <a:rPr lang="it-IT" dirty="0" err="1"/>
              <a:t>computed</a:t>
            </a:r>
            <a:r>
              <a:rPr lang="it-IT" dirty="0"/>
              <a:t> </a:t>
            </a:r>
          </a:p>
          <a:p>
            <a:pPr marL="171450" indent="-171450">
              <a:buFont typeface="Arial" panose="020B0604020202020204" pitchFamily="34" charset="0"/>
              <a:buChar char="•"/>
            </a:pPr>
            <a:r>
              <a:rPr lang="it-IT" dirty="0"/>
              <a:t>Note </a:t>
            </a:r>
            <a:r>
              <a:rPr lang="it-IT" dirty="0" err="1"/>
              <a:t>that</a:t>
            </a:r>
            <a:r>
              <a:rPr lang="it-IT" dirty="0"/>
              <a:t> </a:t>
            </a:r>
            <a:r>
              <a:rPr lang="it-IT" dirty="0" err="1"/>
              <a:t>this</a:t>
            </a:r>
            <a:r>
              <a:rPr lang="it-IT" dirty="0"/>
              <a:t> </a:t>
            </a:r>
            <a:r>
              <a:rPr lang="it-IT" dirty="0" err="1"/>
              <a:t>analysis</a:t>
            </a:r>
            <a:r>
              <a:rPr lang="it-IT" dirty="0"/>
              <a:t> </a:t>
            </a:r>
            <a:r>
              <a:rPr lang="it-IT" dirty="0" err="1"/>
              <a:t>is</a:t>
            </a:r>
            <a:r>
              <a:rPr lang="it-IT" dirty="0"/>
              <a:t> </a:t>
            </a:r>
            <a:r>
              <a:rPr lang="it-IT" dirty="0" err="1"/>
              <a:t>done</a:t>
            </a:r>
            <a:r>
              <a:rPr lang="it-IT" dirty="0"/>
              <a:t> in a </a:t>
            </a:r>
            <a:r>
              <a:rPr lang="it-IT" dirty="0" err="1"/>
              <a:t>fully</a:t>
            </a:r>
            <a:r>
              <a:rPr lang="it-IT" dirty="0"/>
              <a:t> </a:t>
            </a:r>
            <a:r>
              <a:rPr lang="it-IT" dirty="0" err="1"/>
              <a:t>autoamted</a:t>
            </a:r>
            <a:r>
              <a:rPr lang="it-IT" dirty="0"/>
              <a:t> way</a:t>
            </a:r>
            <a:endParaRPr lang="en-US" dirty="0"/>
          </a:p>
        </p:txBody>
      </p:sp>
      <p:sp>
        <p:nvSpPr>
          <p:cNvPr id="4" name="Slide Number Placeholder 3"/>
          <p:cNvSpPr>
            <a:spLocks noGrp="1"/>
          </p:cNvSpPr>
          <p:nvPr>
            <p:ph type="sldNum" sz="quarter" idx="5"/>
          </p:nvPr>
        </p:nvSpPr>
        <p:spPr/>
        <p:txBody>
          <a:bodyPr/>
          <a:lstStyle/>
          <a:p>
            <a:fld id="{033CF5F4-51ED-424D-8A2C-6521AC0C2EBB}" type="slidenum">
              <a:rPr lang="en-US" smtClean="0"/>
              <a:t>15</a:t>
            </a:fld>
            <a:endParaRPr lang="en-US"/>
          </a:p>
        </p:txBody>
      </p:sp>
    </p:spTree>
    <p:extLst>
      <p:ext uri="{BB962C8B-B14F-4D97-AF65-F5344CB8AC3E}">
        <p14:creationId xmlns:p14="http://schemas.microsoft.com/office/powerpoint/2010/main" val="871421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we combine the results of communication (distribution) and lobbying (the two computed variables), therefore, this can holistically study communication and lobbying. This could be automatically created</a:t>
            </a:r>
          </a:p>
          <a:p>
            <a:pPr marL="171450" indent="-171450">
              <a:buFont typeface="Arial" panose="020B0604020202020204" pitchFamily="34" charset="0"/>
              <a:buChar char="•"/>
            </a:pPr>
            <a:r>
              <a:rPr lang="en-US" dirty="0"/>
              <a:t>The results are presented in a way that can be open to interpretation</a:t>
            </a:r>
          </a:p>
          <a:p>
            <a:pPr marL="171450" indent="-171450">
              <a:buFont typeface="Arial" panose="020B0604020202020204" pitchFamily="34" charset="0"/>
              <a:buChar char="•"/>
            </a:pPr>
            <a:r>
              <a:rPr lang="en-US" dirty="0"/>
              <a:t>But at the same time we can use this table to interpret whether companies are greenwashing or not by using the definition of greenwashing discussed throughout the presentation. There is greenwashing if</a:t>
            </a:r>
          </a:p>
          <a:p>
            <a:pPr marL="628650" lvl="1" indent="-171450">
              <a:buFont typeface="Arial" panose="020B0604020202020204" pitchFamily="34" charset="0"/>
              <a:buChar char="•"/>
            </a:pPr>
            <a:r>
              <a:rPr lang="en-US" dirty="0"/>
              <a:t>High communication -&gt; a lot of sentences in the “actions” branch because those are more specific</a:t>
            </a:r>
          </a:p>
          <a:p>
            <a:pPr marL="628650" lvl="1" indent="-171450">
              <a:buFont typeface="Arial" panose="020B0604020202020204" pitchFamily="34" charset="0"/>
              <a:buChar char="•"/>
            </a:pPr>
            <a:r>
              <a:rPr lang="en-US" dirty="0"/>
              <a:t>High negative green activities are translated to a lot of lobbying regarding climate change (that is a lot of money and a lot of relevant meetings)</a:t>
            </a:r>
          </a:p>
          <a:p>
            <a:pPr marL="628650" lvl="1" indent="-171450">
              <a:buFont typeface="Arial" panose="020B0604020202020204" pitchFamily="34" charset="0"/>
              <a:buChar char="•"/>
            </a:pPr>
            <a:r>
              <a:rPr lang="en-US" dirty="0"/>
              <a:t>Therefore there is a mismatch between words and deeds</a:t>
            </a:r>
          </a:p>
          <a:p>
            <a:pPr marL="171450" lvl="0" indent="-171450">
              <a:buFont typeface="Arial" panose="020B0604020202020204" pitchFamily="34" charset="0"/>
              <a:buChar char="•"/>
            </a:pPr>
            <a:r>
              <a:rPr lang="en-US" dirty="0"/>
              <a:t>Note that the table is color coded according to the scale of the variables</a:t>
            </a:r>
          </a:p>
        </p:txBody>
      </p:sp>
      <p:sp>
        <p:nvSpPr>
          <p:cNvPr id="4" name="Slide Number Placeholder 3"/>
          <p:cNvSpPr>
            <a:spLocks noGrp="1"/>
          </p:cNvSpPr>
          <p:nvPr>
            <p:ph type="sldNum" sz="quarter" idx="5"/>
          </p:nvPr>
        </p:nvSpPr>
        <p:spPr/>
        <p:txBody>
          <a:bodyPr/>
          <a:lstStyle/>
          <a:p>
            <a:fld id="{033CF5F4-51ED-424D-8A2C-6521AC0C2EBB}" type="slidenum">
              <a:rPr lang="en-US" smtClean="0"/>
              <a:t>16</a:t>
            </a:fld>
            <a:endParaRPr lang="en-US"/>
          </a:p>
        </p:txBody>
      </p:sp>
    </p:spTree>
    <p:extLst>
      <p:ext uri="{BB962C8B-B14F-4D97-AF65-F5344CB8AC3E}">
        <p14:creationId xmlns:p14="http://schemas.microsoft.com/office/powerpoint/2010/main" val="1679989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3CF5F4-51ED-424D-8A2C-6521AC0C2EBB}" type="slidenum">
              <a:rPr lang="en-US" smtClean="0"/>
              <a:t>17</a:t>
            </a:fld>
            <a:endParaRPr lang="en-US"/>
          </a:p>
        </p:txBody>
      </p:sp>
    </p:spTree>
    <p:extLst>
      <p:ext uri="{BB962C8B-B14F-4D97-AF65-F5344CB8AC3E}">
        <p14:creationId xmlns:p14="http://schemas.microsoft.com/office/powerpoint/2010/main" val="3299092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applied the method on new data, ExxonMobil and Shell</a:t>
            </a:r>
          </a:p>
          <a:p>
            <a:pPr marL="628650" lvl="1" indent="-171450">
              <a:buFont typeface="Arial" panose="020B0604020202020204" pitchFamily="34" charset="0"/>
              <a:buChar char="•"/>
            </a:pPr>
            <a:r>
              <a:rPr lang="en-US" dirty="0"/>
              <a:t>Goal: see if the method worked properly that is find similar conclusions as what these sources say</a:t>
            </a:r>
          </a:p>
          <a:p>
            <a:pPr marL="628650" lvl="1" indent="-171450">
              <a:buFont typeface="Arial" panose="020B0604020202020204" pitchFamily="34" charset="0"/>
              <a:buChar char="•"/>
            </a:pPr>
            <a:r>
              <a:rPr lang="en-US" dirty="0"/>
              <a:t>Data: from </a:t>
            </a:r>
            <a:r>
              <a:rPr lang="en-US" sz="1800" b="0" i="0" u="none" strike="noStrike" baseline="0" dirty="0">
                <a:solidFill>
                  <a:srgbClr val="000000"/>
                </a:solidFill>
                <a:latin typeface="Calibri" panose="020F0502020204030204" pitchFamily="34" charset="0"/>
              </a:rPr>
              <a:t>NGOs that describe these companies as greenwashing</a:t>
            </a:r>
            <a:endParaRPr lang="en-US" dirty="0"/>
          </a:p>
          <a:p>
            <a:pPr marL="171450" lvl="0" indent="-171450">
              <a:buFont typeface="Arial" panose="020B0604020202020204" pitchFamily="34" charset="0"/>
              <a:buChar char="•"/>
            </a:pPr>
            <a:r>
              <a:rPr lang="en-US" dirty="0"/>
              <a:t>I had to do some manual step (the first classification of sentences between “relevant” and “not relevant”) because of a low accuracy with this method</a:t>
            </a:r>
          </a:p>
          <a:p>
            <a:pPr marL="628650" lvl="1" indent="-171450">
              <a:buFont typeface="Arial" panose="020B0604020202020204" pitchFamily="34" charset="0"/>
              <a:buChar char="•"/>
            </a:pPr>
            <a:r>
              <a:rPr lang="en-US" dirty="0"/>
              <a:t>Therefore, the approach is indeed semi-automated</a:t>
            </a:r>
          </a:p>
          <a:p>
            <a:pPr lvl="2"/>
            <a:endParaRPr lang="en-US" dirty="0"/>
          </a:p>
          <a:p>
            <a:endParaRPr lang="en-US" dirty="0"/>
          </a:p>
        </p:txBody>
      </p:sp>
      <p:sp>
        <p:nvSpPr>
          <p:cNvPr id="4" name="Slide Number Placeholder 3"/>
          <p:cNvSpPr>
            <a:spLocks noGrp="1"/>
          </p:cNvSpPr>
          <p:nvPr>
            <p:ph type="sldNum" sz="quarter" idx="5"/>
          </p:nvPr>
        </p:nvSpPr>
        <p:spPr/>
        <p:txBody>
          <a:bodyPr/>
          <a:lstStyle/>
          <a:p>
            <a:fld id="{033CF5F4-51ED-424D-8A2C-6521AC0C2EBB}" type="slidenum">
              <a:rPr lang="en-US" smtClean="0"/>
              <a:t>19</a:t>
            </a:fld>
            <a:endParaRPr lang="en-US"/>
          </a:p>
        </p:txBody>
      </p:sp>
    </p:spTree>
    <p:extLst>
      <p:ext uri="{BB962C8B-B14F-4D97-AF65-F5344CB8AC3E}">
        <p14:creationId xmlns:p14="http://schemas.microsoft.com/office/powerpoint/2010/main" val="2322613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These are the results</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Using the updated greenwashing definition I created</a:t>
            </a:r>
          </a:p>
          <a:p>
            <a:pPr marL="742950" lvl="1"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both companies present high levels of green communication since the majority of their sentences fall in the </a:t>
            </a:r>
            <a:r>
              <a:rPr lang="en-US" sz="1800" b="0" i="0" u="none" strike="noStrike" baseline="0" dirty="0">
                <a:latin typeface="Calibri" panose="020F0502020204030204" pitchFamily="34" charset="0"/>
              </a:rPr>
              <a:t>“</a:t>
            </a:r>
            <a:r>
              <a:rPr lang="en-US" sz="1800" b="0" i="0" u="none" strike="noStrike" baseline="0" dirty="0" err="1">
                <a:latin typeface="Calibri" panose="020F0502020204030204" pitchFamily="34" charset="0"/>
              </a:rPr>
              <a:t>stating_intention</a:t>
            </a:r>
            <a:r>
              <a:rPr lang="en-US" sz="1800" b="0" i="0" u="none" strike="noStrike" baseline="0" dirty="0">
                <a:latin typeface="Calibri" panose="020F0502020204030204" pitchFamily="34" charset="0"/>
              </a:rPr>
              <a:t>” code, the more specific code</a:t>
            </a:r>
          </a:p>
          <a:p>
            <a:pPr marL="742950" lvl="1" indent="-285750">
              <a:buFont typeface="Arial" panose="020B0604020202020204" pitchFamily="34" charset="0"/>
              <a:buChar char="•"/>
            </a:pPr>
            <a:r>
              <a:rPr lang="en-US" sz="1800" b="0" i="0" u="none" strike="noStrike" baseline="0" dirty="0">
                <a:latin typeface="Calibri" panose="020F0502020204030204" pitchFamily="34" charset="0"/>
              </a:rPr>
              <a:t>WHILE and the lobbying expenditures and percentage of relevant meetings are significant (because we can assume their intentions </a:t>
            </a:r>
            <a:r>
              <a:rPr lang="en-US" sz="1800" b="0" i="0" u="none" strike="noStrike" baseline="0" dirty="0">
                <a:solidFill>
                  <a:srgbClr val="000000"/>
                </a:solidFill>
                <a:latin typeface="Calibri" panose="020F0502020204030204" pitchFamily="34" charset="0"/>
              </a:rPr>
              <a:t>because both companies are polluting since they operate in the oil and gas sector)</a:t>
            </a:r>
            <a:endParaRPr lang="en-US" sz="1800" b="0" i="0" u="none" strike="noStrike" baseline="0" dirty="0">
              <a:latin typeface="Calibri" panose="020F0502020204030204" pitchFamily="34" charset="0"/>
            </a:endParaRPr>
          </a:p>
          <a:p>
            <a:pPr marL="742950" lvl="1"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It is possible to call the data shown as evidence of potential greenwashing because there is a mismatch between words and deeds</a:t>
            </a:r>
            <a:endParaRPr lang="en-US" dirty="0"/>
          </a:p>
        </p:txBody>
      </p:sp>
      <p:sp>
        <p:nvSpPr>
          <p:cNvPr id="4" name="Slide Number Placeholder 3"/>
          <p:cNvSpPr>
            <a:spLocks noGrp="1"/>
          </p:cNvSpPr>
          <p:nvPr>
            <p:ph type="sldNum" sz="quarter" idx="5"/>
          </p:nvPr>
        </p:nvSpPr>
        <p:spPr/>
        <p:txBody>
          <a:bodyPr/>
          <a:lstStyle/>
          <a:p>
            <a:fld id="{033CF5F4-51ED-424D-8A2C-6521AC0C2EBB}" type="slidenum">
              <a:rPr lang="en-US" smtClean="0"/>
              <a:t>20</a:t>
            </a:fld>
            <a:endParaRPr lang="en-US"/>
          </a:p>
        </p:txBody>
      </p:sp>
    </p:spTree>
    <p:extLst>
      <p:ext uri="{BB962C8B-B14F-4D97-AF65-F5344CB8AC3E}">
        <p14:creationId xmlns:p14="http://schemas.microsoft.com/office/powerpoint/2010/main" val="1344810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t-IT" dirty="0"/>
              <a:t>The </a:t>
            </a:r>
            <a:r>
              <a:rPr lang="it-IT" dirty="0" err="1"/>
              <a:t>criteria</a:t>
            </a:r>
            <a:r>
              <a:rPr lang="it-IT" dirty="0"/>
              <a:t> </a:t>
            </a:r>
            <a:r>
              <a:rPr lang="it-IT" dirty="0" err="1"/>
              <a:t>that</a:t>
            </a:r>
            <a:r>
              <a:rPr lang="it-IT" dirty="0"/>
              <a:t> </a:t>
            </a:r>
            <a:r>
              <a:rPr lang="it-IT" dirty="0" err="1"/>
              <a:t>were</a:t>
            </a:r>
            <a:r>
              <a:rPr lang="it-IT" dirty="0"/>
              <a:t> </a:t>
            </a:r>
            <a:r>
              <a:rPr lang="it-IT" dirty="0" err="1"/>
              <a:t>used</a:t>
            </a:r>
            <a:r>
              <a:rPr lang="it-IT" dirty="0"/>
              <a:t> are:</a:t>
            </a:r>
          </a:p>
          <a:p>
            <a:pPr marL="628650" lvl="1" indent="-1714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Accuracy: whether the approach was correct in identifying all the problematic communication and lobbying elements of the case that was picked so that the final results that the approach produces can be used to form a greenwashing accusation.</a:t>
            </a:r>
          </a:p>
          <a:p>
            <a:pPr marL="628650" lvl="1" indent="-1714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Transparency: is about sharing data, analysis, and choices so that they can be evaluated by others. The  </a:t>
            </a:r>
          </a:p>
          <a:p>
            <a:pPr marL="628650" lvl="1" indent="-1714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Reproducibility: whether my analysis can be recreated in a different context. The discussion is based on the approach itself and the demonstration results. </a:t>
            </a:r>
          </a:p>
          <a:p>
            <a:pPr marL="628650" lvl="1" indent="-1714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Reusability: the easiness of use for other purposes of the data that was employed, produced, and then shared in this thesis. </a:t>
            </a:r>
          </a:p>
          <a:p>
            <a:pPr marL="171450" lvl="0" indent="-171450">
              <a:buFont typeface="Arial" panose="020B0604020202020204" pitchFamily="34" charset="0"/>
              <a:buChar char="•"/>
            </a:pPr>
            <a:r>
              <a:rPr lang="en-US" b="0" i="0" u="none" strike="noStrike" baseline="0" dirty="0">
                <a:solidFill>
                  <a:srgbClr val="000000"/>
                </a:solidFill>
                <a:latin typeface="Calibri" panose="020F0502020204030204" pitchFamily="34" charset="0"/>
              </a:rPr>
              <a:t>Results of evaluation:</a:t>
            </a:r>
          </a:p>
          <a:p>
            <a:pPr marL="628650" lvl="1" indent="-171450">
              <a:buFont typeface="Arial" panose="020B0604020202020204" pitchFamily="34" charset="0"/>
              <a:buChar char="•"/>
            </a:pPr>
            <a:r>
              <a:rPr lang="en-US" b="0" i="0" u="none" strike="noStrike" baseline="0" dirty="0">
                <a:solidFill>
                  <a:srgbClr val="000000"/>
                </a:solidFill>
                <a:latin typeface="Calibri" panose="020F0502020204030204" pitchFamily="34" charset="0"/>
              </a:rPr>
              <a:t>Accuracy: issue with the lobbying because the sources analyzed something else slightly</a:t>
            </a:r>
          </a:p>
          <a:p>
            <a:pPr marL="628650" lvl="1" indent="-171450">
              <a:buFont typeface="Arial" panose="020B0604020202020204" pitchFamily="34" charset="0"/>
              <a:buChar char="•"/>
            </a:pPr>
            <a:r>
              <a:rPr lang="en-US" b="0" i="0" u="none" strike="noStrike" baseline="0" dirty="0">
                <a:solidFill>
                  <a:srgbClr val="000000"/>
                </a:solidFill>
                <a:latin typeface="Calibri" panose="020F0502020204030204" pitchFamily="34" charset="0"/>
              </a:rPr>
              <a:t>Transparency and reproducibility: issue with GPT because it is a proprietary and non-deterministic model, respectively</a:t>
            </a:r>
            <a:endParaRPr lang="en-US" dirty="0"/>
          </a:p>
        </p:txBody>
      </p:sp>
      <p:sp>
        <p:nvSpPr>
          <p:cNvPr id="4" name="Slide Number Placeholder 3"/>
          <p:cNvSpPr>
            <a:spLocks noGrp="1"/>
          </p:cNvSpPr>
          <p:nvPr>
            <p:ph type="sldNum" sz="quarter" idx="5"/>
          </p:nvPr>
        </p:nvSpPr>
        <p:spPr/>
        <p:txBody>
          <a:bodyPr/>
          <a:lstStyle/>
          <a:p>
            <a:fld id="{033CF5F4-51ED-424D-8A2C-6521AC0C2EBB}" type="slidenum">
              <a:rPr lang="en-US" smtClean="0"/>
              <a:t>21</a:t>
            </a:fld>
            <a:endParaRPr lang="en-US"/>
          </a:p>
        </p:txBody>
      </p:sp>
    </p:spTree>
    <p:extLst>
      <p:ext uri="{BB962C8B-B14F-4D97-AF65-F5344CB8AC3E}">
        <p14:creationId xmlns:p14="http://schemas.microsoft.com/office/powerpoint/2010/main" val="505336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Answer to research question:</a:t>
            </a:r>
          </a:p>
          <a:p>
            <a:pPr marL="742950" lvl="1" indent="-285750">
              <a:buFont typeface="Arial" panose="020B0604020202020204" pitchFamily="34" charset="0"/>
              <a:buChar char="•"/>
            </a:pPr>
            <a:r>
              <a:rPr lang="en-US" sz="1800" b="1" i="0" u="none" strike="noStrike" baseline="0" dirty="0">
                <a:solidFill>
                  <a:srgbClr val="000000"/>
                </a:solidFill>
                <a:latin typeface="Calibri" panose="020F0502020204030204" pitchFamily="34" charset="0"/>
              </a:rPr>
              <a:t>because it is indeed semi-automated, can holistically run the analysis (because the communication and lobbying gets combined together), and can be used for a greenwashing appraisal,</a:t>
            </a:r>
          </a:p>
          <a:p>
            <a:pPr marL="742950" lvl="1" indent="-285750">
              <a:buFont typeface="Arial" panose="020B0604020202020204" pitchFamily="34" charset="0"/>
              <a:buChar char="•"/>
            </a:pPr>
            <a:r>
              <a:rPr lang="en-US" sz="1800" b="1" i="0" u="none" strike="noStrike" baseline="0" dirty="0">
                <a:solidFill>
                  <a:srgbClr val="000000"/>
                </a:solidFill>
                <a:latin typeface="Calibri" panose="020F0502020204030204" pitchFamily="34" charset="0"/>
              </a:rPr>
              <a:t>but the issues with accuracy and the other criteria I evaluated my approach against point out to the fact that this approach doesn’t fully run its analysis effectively, and, therefore, it is not the best model that could have been created since some of its validity issues are intrinsic to the method choices that were made. </a:t>
            </a:r>
          </a:p>
          <a:p>
            <a:pPr marL="742950" lvl="1" indent="-285750">
              <a:buFont typeface="Arial" panose="020B0604020202020204" pitchFamily="34" charset="0"/>
              <a:buChar char="•"/>
            </a:pPr>
            <a:r>
              <a:rPr lang="en-US" sz="1800" b="1" i="0" u="none" strike="noStrike" baseline="0" dirty="0">
                <a:solidFill>
                  <a:srgbClr val="000000"/>
                </a:solidFill>
                <a:latin typeface="Calibri" panose="020F0502020204030204" pitchFamily="34" charset="0"/>
              </a:rPr>
              <a:t>I can say that my approach has potential </a:t>
            </a:r>
          </a:p>
          <a:p>
            <a:pPr marL="742950" lvl="1" indent="-285750">
              <a:buFont typeface="Arial" panose="020B0604020202020204" pitchFamily="34" charset="0"/>
              <a:buChar char="•"/>
            </a:pPr>
            <a:r>
              <a:rPr lang="en-US" sz="1800" b="1" i="0" u="none" strike="noStrike" baseline="0" dirty="0">
                <a:solidFill>
                  <a:srgbClr val="000000"/>
                </a:solidFill>
                <a:latin typeface="Calibri" panose="020F0502020204030204" pitchFamily="34" charset="0"/>
              </a:rPr>
              <a:t>Automation has potential:</a:t>
            </a:r>
          </a:p>
          <a:p>
            <a:pPr marL="1200150" lvl="2" indent="-285750">
              <a:buFont typeface="Arial" panose="020B0604020202020204" pitchFamily="34" charset="0"/>
              <a:buChar char="•"/>
            </a:pPr>
            <a:r>
              <a:rPr lang="en-US" sz="1800" b="1" i="0" u="none" strike="noStrike" baseline="0" dirty="0">
                <a:solidFill>
                  <a:srgbClr val="000000"/>
                </a:solidFill>
                <a:latin typeface="Calibri" panose="020F0502020204030204" pitchFamily="34" charset="0"/>
              </a:rPr>
              <a:t>I saw it with my method</a:t>
            </a:r>
          </a:p>
          <a:p>
            <a:pPr marL="1200150" lvl="2" indent="-285750">
              <a:buFont typeface="Arial" panose="020B0604020202020204" pitchFamily="34" charset="0"/>
              <a:buChar char="•"/>
            </a:pPr>
            <a:r>
              <a:rPr lang="en-US" sz="1800" b="1" i="0" u="none" strike="noStrike" baseline="0" dirty="0">
                <a:solidFill>
                  <a:srgbClr val="000000"/>
                </a:solidFill>
                <a:latin typeface="Calibri" panose="020F0502020204030204" pitchFamily="34" charset="0"/>
              </a:rPr>
              <a:t>I saw that the idea of using codes + classifier can work and could be easily applied</a:t>
            </a:r>
          </a:p>
          <a:p>
            <a:endParaRPr lang="en-US" dirty="0"/>
          </a:p>
          <a:p>
            <a:endParaRPr lang="en-US" dirty="0"/>
          </a:p>
        </p:txBody>
      </p:sp>
      <p:sp>
        <p:nvSpPr>
          <p:cNvPr id="4" name="Slide Number Placeholder 3"/>
          <p:cNvSpPr>
            <a:spLocks noGrp="1"/>
          </p:cNvSpPr>
          <p:nvPr>
            <p:ph type="sldNum" sz="quarter" idx="5"/>
          </p:nvPr>
        </p:nvSpPr>
        <p:spPr/>
        <p:txBody>
          <a:bodyPr/>
          <a:lstStyle/>
          <a:p>
            <a:fld id="{033CF5F4-51ED-424D-8A2C-6521AC0C2EBB}" type="slidenum">
              <a:rPr lang="en-US" smtClean="0"/>
              <a:t>23</a:t>
            </a:fld>
            <a:endParaRPr lang="en-US"/>
          </a:p>
        </p:txBody>
      </p:sp>
    </p:spTree>
    <p:extLst>
      <p:ext uri="{BB962C8B-B14F-4D97-AF65-F5344CB8AC3E}">
        <p14:creationId xmlns:p14="http://schemas.microsoft.com/office/powerpoint/2010/main" val="1714603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3CF5F4-51ED-424D-8A2C-6521AC0C2EBB}" type="slidenum">
              <a:rPr lang="en-US" smtClean="0"/>
              <a:t>2</a:t>
            </a:fld>
            <a:endParaRPr lang="en-US"/>
          </a:p>
        </p:txBody>
      </p:sp>
    </p:spTree>
    <p:extLst>
      <p:ext uri="{BB962C8B-B14F-4D97-AF65-F5344CB8AC3E}">
        <p14:creationId xmlns:p14="http://schemas.microsoft.com/office/powerpoint/2010/main" val="2529304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Limitations of research and future </a:t>
            </a:r>
            <a:r>
              <a:rPr lang="en-US" dirty="0" err="1"/>
              <a:t>resear</a:t>
            </a:r>
            <a:r>
              <a:rPr lang="en-US" dirty="0"/>
              <a:t>:</a:t>
            </a:r>
          </a:p>
          <a:p>
            <a:pPr marL="628650" lvl="1" indent="-171450">
              <a:buFont typeface="Arial" panose="020B0604020202020204" pitchFamily="34" charset="0"/>
              <a:buChar char="•"/>
            </a:pPr>
            <a:r>
              <a:rPr lang="en-US" dirty="0"/>
              <a:t>Use of GPT:</a:t>
            </a:r>
          </a:p>
          <a:p>
            <a:pPr marL="1085850" lvl="2" indent="-171450">
              <a:buFont typeface="Arial" panose="020B0604020202020204" pitchFamily="34" charset="0"/>
              <a:buChar char="•"/>
            </a:pPr>
            <a:r>
              <a:rPr lang="en-US" dirty="0"/>
              <a:t>Future research can spend more time in creating more labeled data so that ML or deep learning can be used</a:t>
            </a:r>
          </a:p>
          <a:p>
            <a:pPr marL="628650" lvl="1" indent="-171450">
              <a:buFont typeface="Arial" panose="020B0604020202020204" pitchFamily="34" charset="0"/>
              <a:buChar char="•"/>
            </a:pPr>
            <a:r>
              <a:rPr lang="en-US" dirty="0"/>
              <a:t>Issue intrinsic to TR:</a:t>
            </a:r>
          </a:p>
          <a:p>
            <a:pPr marL="1085850" lvl="2" indent="-171450">
              <a:buFont typeface="Arial" panose="020B0604020202020204" pitchFamily="34" charset="0"/>
              <a:buChar char="•"/>
            </a:pPr>
            <a:r>
              <a:rPr lang="en-US" dirty="0"/>
              <a:t>Future research can look into indirect lobbying to understand how companies are lobbying</a:t>
            </a:r>
          </a:p>
          <a:p>
            <a:pPr marL="171450" lvl="0" indent="-171450">
              <a:buFont typeface="Arial" panose="020B0604020202020204" pitchFamily="34" charset="0"/>
              <a:buChar char="•"/>
            </a:pPr>
            <a:r>
              <a:rPr lang="en-US" dirty="0"/>
              <a:t>Scientific contributions</a:t>
            </a:r>
          </a:p>
          <a:p>
            <a:pPr marL="628650" lvl="1" indent="-171450">
              <a:buFont typeface="Arial" panose="020B0604020202020204" pitchFamily="34" charset="0"/>
              <a:buChar char="•"/>
            </a:pPr>
            <a:r>
              <a:rPr lang="en-US" dirty="0"/>
              <a:t>Filled the gaps in literature (I do have a method)</a:t>
            </a:r>
          </a:p>
          <a:p>
            <a:pPr marL="628650" lvl="1" indent="-171450">
              <a:buFont typeface="Arial" panose="020B0604020202020204" pitchFamily="34" charset="0"/>
              <a:buChar char="•"/>
            </a:pPr>
            <a:r>
              <a:rPr lang="en-US" dirty="0"/>
              <a:t>Advanced the use of GPT as a deductive coder</a:t>
            </a:r>
          </a:p>
          <a:p>
            <a:pPr marL="628650" lvl="1" indent="-171450">
              <a:buFont typeface="Arial" panose="020B0604020202020204" pitchFamily="34" charset="0"/>
              <a:buChar char="•"/>
            </a:pPr>
            <a:r>
              <a:rPr lang="en-US" dirty="0"/>
              <a:t>Studying of lobbying in the EU related to climate change</a:t>
            </a:r>
          </a:p>
        </p:txBody>
      </p:sp>
      <p:sp>
        <p:nvSpPr>
          <p:cNvPr id="4" name="Slide Number Placeholder 3"/>
          <p:cNvSpPr>
            <a:spLocks noGrp="1"/>
          </p:cNvSpPr>
          <p:nvPr>
            <p:ph type="sldNum" sz="quarter" idx="5"/>
          </p:nvPr>
        </p:nvSpPr>
        <p:spPr/>
        <p:txBody>
          <a:bodyPr/>
          <a:lstStyle/>
          <a:p>
            <a:fld id="{033CF5F4-51ED-424D-8A2C-6521AC0C2EBB}" type="slidenum">
              <a:rPr lang="en-US" smtClean="0"/>
              <a:t>24</a:t>
            </a:fld>
            <a:endParaRPr lang="en-US"/>
          </a:p>
        </p:txBody>
      </p:sp>
    </p:spTree>
    <p:extLst>
      <p:ext uri="{BB962C8B-B14F-4D97-AF65-F5344CB8AC3E}">
        <p14:creationId xmlns:p14="http://schemas.microsoft.com/office/powerpoint/2010/main" val="4224557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To EU policy makers: </a:t>
            </a:r>
            <a:r>
              <a:rPr lang="en-US" b="1" dirty="0"/>
              <a:t>Make sure that how you define greenwashing is clear</a:t>
            </a:r>
          </a:p>
          <a:p>
            <a:pPr marL="628650" lvl="1" indent="-171450">
              <a:buFont typeface="Arial" panose="020B0604020202020204" pitchFamily="34" charset="0"/>
              <a:buChar char="•"/>
            </a:pPr>
            <a:r>
              <a:rPr lang="en-US" dirty="0"/>
              <a:t>Because there are so many definitions of greenwashing</a:t>
            </a:r>
          </a:p>
          <a:p>
            <a:pPr marL="628650" lvl="1" indent="-171450">
              <a:buFont typeface="Arial" panose="020B0604020202020204" pitchFamily="34" charset="0"/>
              <a:buChar char="•"/>
            </a:pPr>
            <a:r>
              <a:rPr lang="en-US" dirty="0"/>
              <a:t>The identification will be less open to the interpretation of people </a:t>
            </a:r>
          </a:p>
          <a:p>
            <a:pPr marL="628650" lvl="1" indent="-171450">
              <a:buFont typeface="Arial" panose="020B0604020202020204" pitchFamily="34" charset="0"/>
              <a:buChar char="•"/>
            </a:pPr>
            <a:r>
              <a:rPr lang="en-US" dirty="0"/>
              <a:t>Automation can help!</a:t>
            </a:r>
          </a:p>
          <a:p>
            <a:pPr marL="171450" lvl="0" indent="-171450">
              <a:buFont typeface="Arial" panose="020B0604020202020204" pitchFamily="34" charset="0"/>
              <a:buChar char="•"/>
            </a:pPr>
            <a:r>
              <a:rPr lang="en-US" dirty="0"/>
              <a:t>To the citizens-consumers: </a:t>
            </a:r>
            <a:r>
              <a:rPr lang="en-US" b="1" dirty="0"/>
              <a:t>be vigil</a:t>
            </a:r>
          </a:p>
          <a:p>
            <a:pPr marL="628650" lvl="1" indent="-171450">
              <a:buFont typeface="Arial" panose="020B0604020202020204" pitchFamily="34" charset="0"/>
              <a:buChar char="•"/>
            </a:pPr>
            <a:r>
              <a:rPr lang="en-US" dirty="0"/>
              <a:t>Greenwashing can slip through regulations since it is so multi-faceted</a:t>
            </a:r>
          </a:p>
          <a:p>
            <a:pPr marL="171450" lvl="0" indent="-171450">
              <a:buFont typeface="Arial" panose="020B0604020202020204" pitchFamily="34" charset="0"/>
              <a:buChar char="•"/>
            </a:pPr>
            <a:r>
              <a:rPr lang="en-US" dirty="0"/>
              <a:t>To conclude, </a:t>
            </a:r>
          </a:p>
          <a:p>
            <a:pPr marL="628650" lvl="1" indent="-171450">
              <a:buFont typeface="Arial" panose="020B0604020202020204" pitchFamily="34" charset="0"/>
              <a:buChar char="•"/>
            </a:pPr>
            <a:r>
              <a:rPr lang="en-US" dirty="0"/>
              <a:t>Automation can help in detecting greenwashing</a:t>
            </a:r>
          </a:p>
          <a:p>
            <a:pPr marL="628650" lvl="1" indent="-171450">
              <a:buFont typeface="Arial" panose="020B0604020202020204" pitchFamily="34" charset="0"/>
              <a:buChar char="•"/>
            </a:pPr>
            <a:r>
              <a:rPr lang="en-US" dirty="0"/>
              <a:t>Automation shouldn’t be pursued just for the sake of it (further biases can be introduced)</a:t>
            </a:r>
          </a:p>
          <a:p>
            <a:pPr marL="628650" lvl="1" indent="-171450">
              <a:buFont typeface="Arial" panose="020B0604020202020204" pitchFamily="34" charset="0"/>
              <a:buChar char="•"/>
            </a:pPr>
            <a:r>
              <a:rPr lang="en-US" dirty="0"/>
              <a:t>But because we are in need to be on track with climate change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33CF5F4-51ED-424D-8A2C-6521AC0C2EBB}" type="slidenum">
              <a:rPr lang="en-US" smtClean="0"/>
              <a:t>25</a:t>
            </a:fld>
            <a:endParaRPr lang="en-US"/>
          </a:p>
        </p:txBody>
      </p:sp>
    </p:spTree>
    <p:extLst>
      <p:ext uri="{BB962C8B-B14F-4D97-AF65-F5344CB8AC3E}">
        <p14:creationId xmlns:p14="http://schemas.microsoft.com/office/powerpoint/2010/main" val="1816104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3:</a:t>
            </a:r>
            <a:endParaRPr lang="en-US" b="1" dirty="0"/>
          </a:p>
          <a:p>
            <a:pPr lvl="1"/>
            <a:r>
              <a:rPr lang="en-US" b="1" dirty="0"/>
              <a:t>Brief description of the design research approach</a:t>
            </a:r>
          </a:p>
          <a:p>
            <a:pPr lvl="1"/>
            <a:r>
              <a:rPr lang="en-US" b="1" dirty="0"/>
              <a:t>Research diagram</a:t>
            </a:r>
          </a:p>
          <a:p>
            <a:pPr lvl="1"/>
            <a:r>
              <a:rPr lang="en-US" b="1" dirty="0"/>
              <a:t>List of objectives criteria</a:t>
            </a:r>
          </a:p>
          <a:p>
            <a:pPr lvl="1"/>
            <a:r>
              <a:rPr lang="en-US" b="1" dirty="0"/>
              <a:t>Summary of literature review for communication and lobbying</a:t>
            </a:r>
          </a:p>
          <a:p>
            <a:r>
              <a:rPr lang="en-US" dirty="0"/>
              <a:t>Chapter 4:</a:t>
            </a:r>
          </a:p>
          <a:p>
            <a:pPr lvl="1"/>
            <a:r>
              <a:rPr lang="en-US" b="1" dirty="0"/>
              <a:t>Communication:</a:t>
            </a:r>
          </a:p>
          <a:p>
            <a:pPr lvl="2"/>
            <a:r>
              <a:rPr lang="en-US" b="1" dirty="0"/>
              <a:t>Inductive:</a:t>
            </a:r>
          </a:p>
          <a:p>
            <a:pPr lvl="3"/>
            <a:r>
              <a:rPr lang="en-US" b="1" dirty="0"/>
              <a:t>Description of the final codes</a:t>
            </a:r>
          </a:p>
          <a:p>
            <a:pPr lvl="3"/>
            <a:r>
              <a:rPr lang="en-US" b="1" dirty="0"/>
              <a:t>From the original tree to the re-ordered one </a:t>
            </a:r>
          </a:p>
          <a:p>
            <a:pPr lvl="3"/>
            <a:r>
              <a:rPr lang="en-US" b="1" dirty="0"/>
              <a:t>Data of the sample companies</a:t>
            </a:r>
          </a:p>
          <a:p>
            <a:pPr lvl="2"/>
            <a:r>
              <a:rPr lang="en-US" b="1" dirty="0"/>
              <a:t>Deductive:</a:t>
            </a:r>
          </a:p>
          <a:p>
            <a:pPr lvl="3"/>
            <a:r>
              <a:rPr lang="en-US" b="1" dirty="0"/>
              <a:t>How I created the coding tree: </a:t>
            </a:r>
            <a:r>
              <a:rPr lang="en-US" b="1" dirty="0" err="1"/>
              <a:t>maximing</a:t>
            </a:r>
            <a:r>
              <a:rPr lang="en-US" b="1" dirty="0"/>
              <a:t> stuff (put all pictures here)</a:t>
            </a:r>
          </a:p>
          <a:p>
            <a:pPr lvl="3"/>
            <a:r>
              <a:rPr lang="en-US" b="1" dirty="0"/>
              <a:t>The full tree</a:t>
            </a:r>
          </a:p>
          <a:p>
            <a:pPr lvl="3"/>
            <a:r>
              <a:rPr lang="en-US" b="1" dirty="0"/>
              <a:t>Accuracies: full tree, pruned tree, tree of demonstration (manual first step)</a:t>
            </a:r>
          </a:p>
          <a:p>
            <a:pPr lvl="4"/>
            <a:r>
              <a:rPr lang="en-US" b="1" dirty="0"/>
              <a:t>Accuracy of each classification task</a:t>
            </a:r>
          </a:p>
          <a:p>
            <a:pPr lvl="4"/>
            <a:r>
              <a:rPr lang="en-US" b="1" dirty="0"/>
              <a:t>Example of how increasing the no. of examples increase accuracy</a:t>
            </a:r>
          </a:p>
          <a:p>
            <a:pPr lvl="3"/>
            <a:r>
              <a:rPr lang="en-US" b="1" dirty="0"/>
              <a:t>Screenshot of GPT that uses this</a:t>
            </a:r>
          </a:p>
          <a:p>
            <a:pPr lvl="1"/>
            <a:r>
              <a:rPr lang="en-US" b="1" dirty="0"/>
              <a:t>Lobbying:</a:t>
            </a:r>
          </a:p>
          <a:p>
            <a:pPr lvl="2"/>
            <a:r>
              <a:rPr lang="en-US" b="1" dirty="0"/>
              <a:t>Example of the data (screenshot)</a:t>
            </a:r>
          </a:p>
          <a:p>
            <a:pPr lvl="2"/>
            <a:r>
              <a:rPr lang="en-US" b="1" dirty="0"/>
              <a:t>List of keywords</a:t>
            </a:r>
          </a:p>
          <a:p>
            <a:r>
              <a:rPr lang="en-US" b="1" dirty="0"/>
              <a:t>Results:</a:t>
            </a:r>
          </a:p>
          <a:p>
            <a:pPr lvl="1"/>
            <a:r>
              <a:rPr lang="en-US" b="1" dirty="0"/>
              <a:t>Demonstration results (all the tables)</a:t>
            </a:r>
          </a:p>
          <a:p>
            <a:pPr lvl="1"/>
            <a:r>
              <a:rPr lang="en-US" b="1" dirty="0"/>
              <a:t>The table that summarizes the evaluation phase</a:t>
            </a:r>
          </a:p>
          <a:p>
            <a:endParaRPr lang="en-US" dirty="0"/>
          </a:p>
        </p:txBody>
      </p:sp>
      <p:sp>
        <p:nvSpPr>
          <p:cNvPr id="4" name="Slide Number Placeholder 3"/>
          <p:cNvSpPr>
            <a:spLocks noGrp="1"/>
          </p:cNvSpPr>
          <p:nvPr>
            <p:ph type="sldNum" sz="quarter" idx="5"/>
          </p:nvPr>
        </p:nvSpPr>
        <p:spPr/>
        <p:txBody>
          <a:bodyPr/>
          <a:lstStyle/>
          <a:p>
            <a:fld id="{033CF5F4-51ED-424D-8A2C-6521AC0C2EBB}" type="slidenum">
              <a:rPr lang="en-US" smtClean="0"/>
              <a:t>27</a:t>
            </a:fld>
            <a:endParaRPr lang="en-US"/>
          </a:p>
        </p:txBody>
      </p:sp>
    </p:spTree>
    <p:extLst>
      <p:ext uri="{BB962C8B-B14F-4D97-AF65-F5344CB8AC3E}">
        <p14:creationId xmlns:p14="http://schemas.microsoft.com/office/powerpoint/2010/main" val="3073983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3CF5F4-51ED-424D-8A2C-6521AC0C2EBB}" type="slidenum">
              <a:rPr lang="en-US" smtClean="0"/>
              <a:t>41</a:t>
            </a:fld>
            <a:endParaRPr lang="en-US"/>
          </a:p>
        </p:txBody>
      </p:sp>
    </p:spTree>
    <p:extLst>
      <p:ext uri="{BB962C8B-B14F-4D97-AF65-F5344CB8AC3E}">
        <p14:creationId xmlns:p14="http://schemas.microsoft.com/office/powerpoint/2010/main" val="1833873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3CF5F4-51ED-424D-8A2C-6521AC0C2EBB}" type="slidenum">
              <a:rPr lang="en-US" smtClean="0"/>
              <a:t>46</a:t>
            </a:fld>
            <a:endParaRPr lang="en-US"/>
          </a:p>
        </p:txBody>
      </p:sp>
    </p:spTree>
    <p:extLst>
      <p:ext uri="{BB962C8B-B14F-4D97-AF65-F5344CB8AC3E}">
        <p14:creationId xmlns:p14="http://schemas.microsoft.com/office/powerpoint/2010/main" val="942889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3CF5F4-51ED-424D-8A2C-6521AC0C2EBB}" type="slidenum">
              <a:rPr lang="en-US" smtClean="0"/>
              <a:t>49</a:t>
            </a:fld>
            <a:endParaRPr lang="en-US"/>
          </a:p>
        </p:txBody>
      </p:sp>
    </p:spTree>
    <p:extLst>
      <p:ext uri="{BB962C8B-B14F-4D97-AF65-F5344CB8AC3E}">
        <p14:creationId xmlns:p14="http://schemas.microsoft.com/office/powerpoint/2010/main" val="3930099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3CF5F4-51ED-424D-8A2C-6521AC0C2EBB}" type="slidenum">
              <a:rPr lang="en-US" smtClean="0"/>
              <a:t>52</a:t>
            </a:fld>
            <a:endParaRPr lang="en-US"/>
          </a:p>
        </p:txBody>
      </p:sp>
    </p:spTree>
    <p:extLst>
      <p:ext uri="{BB962C8B-B14F-4D97-AF65-F5344CB8AC3E}">
        <p14:creationId xmlns:p14="http://schemas.microsoft.com/office/powerpoint/2010/main" val="1540157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Le notes in BOLD sono quelle di cui ho qualche immagine</a:t>
            </a:r>
            <a:endParaRPr lang="en-US"/>
          </a:p>
        </p:txBody>
      </p:sp>
      <p:sp>
        <p:nvSpPr>
          <p:cNvPr id="4" name="Slide Number Placeholder 3"/>
          <p:cNvSpPr>
            <a:spLocks noGrp="1"/>
          </p:cNvSpPr>
          <p:nvPr>
            <p:ph type="sldNum" sz="quarter" idx="5"/>
          </p:nvPr>
        </p:nvSpPr>
        <p:spPr/>
        <p:txBody>
          <a:bodyPr/>
          <a:lstStyle/>
          <a:p>
            <a:fld id="{033CF5F4-51ED-424D-8A2C-6521AC0C2EBB}" type="slidenum">
              <a:rPr lang="en-US" smtClean="0"/>
              <a:t>58</a:t>
            </a:fld>
            <a:endParaRPr lang="en-US"/>
          </a:p>
        </p:txBody>
      </p:sp>
    </p:spTree>
    <p:extLst>
      <p:ext uri="{BB962C8B-B14F-4D97-AF65-F5344CB8AC3E}">
        <p14:creationId xmlns:p14="http://schemas.microsoft.com/office/powerpoint/2010/main" val="2563226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effects of climate change were visible in the last year</a:t>
            </a:r>
          </a:p>
          <a:p>
            <a:pPr marL="171450" indent="-171450">
              <a:buFont typeface="Arial" panose="020B0604020202020204" pitchFamily="34" charset="0"/>
              <a:buChar char="•"/>
            </a:pPr>
            <a:r>
              <a:rPr lang="en-US" b="1" dirty="0"/>
              <a:t>Examples of what is happening now</a:t>
            </a:r>
          </a:p>
          <a:p>
            <a:pPr marL="628650" lvl="1" indent="-171450">
              <a:buFont typeface="Arial" panose="020B0604020202020204" pitchFamily="34" charset="0"/>
              <a:buChar char="•"/>
            </a:pPr>
            <a:r>
              <a:rPr lang="en-US" b="1" dirty="0"/>
              <a:t>The hottest summer in the northern hemisphere in history</a:t>
            </a:r>
          </a:p>
          <a:p>
            <a:pPr marL="628650" lvl="1" indent="-171450">
              <a:buFont typeface="Arial" panose="020B0604020202020204" pitchFamily="34" charset="0"/>
              <a:buChar char="•"/>
            </a:pPr>
            <a:r>
              <a:rPr lang="en-US" b="1" dirty="0"/>
              <a:t>The tornado in Rho</a:t>
            </a:r>
            <a:endParaRPr lang="en-US" dirty="0"/>
          </a:p>
          <a:p>
            <a:pPr marL="171450" indent="-171450">
              <a:buFont typeface="Arial" panose="020B0604020202020204" pitchFamily="34" charset="0"/>
              <a:buChar char="•"/>
            </a:pPr>
            <a:r>
              <a:rPr lang="en-US" b="1" dirty="0"/>
              <a:t>And the UN is saying that We are not in track to do so</a:t>
            </a:r>
          </a:p>
          <a:p>
            <a:pPr marL="171450" indent="-171450">
              <a:buFont typeface="Arial" panose="020B0604020202020204" pitchFamily="34" charset="0"/>
              <a:buChar char="•"/>
            </a:pPr>
            <a:r>
              <a:rPr lang="en-US" dirty="0"/>
              <a:t>It’s important that actions are taken. All needs to take actions: governments, people, business. Businesses need to their part. In this thesis the focus was on businesses</a:t>
            </a:r>
          </a:p>
          <a:p>
            <a:endParaRPr lang="en-US" dirty="0"/>
          </a:p>
        </p:txBody>
      </p:sp>
      <p:sp>
        <p:nvSpPr>
          <p:cNvPr id="4" name="Slide Number Placeholder 3"/>
          <p:cNvSpPr>
            <a:spLocks noGrp="1"/>
          </p:cNvSpPr>
          <p:nvPr>
            <p:ph type="sldNum" sz="quarter" idx="5"/>
          </p:nvPr>
        </p:nvSpPr>
        <p:spPr/>
        <p:txBody>
          <a:bodyPr/>
          <a:lstStyle/>
          <a:p>
            <a:fld id="{033CF5F4-51ED-424D-8A2C-6521AC0C2EBB}" type="slidenum">
              <a:rPr lang="en-US" smtClean="0"/>
              <a:t>4</a:t>
            </a:fld>
            <a:endParaRPr lang="en-US"/>
          </a:p>
        </p:txBody>
      </p:sp>
    </p:spTree>
    <p:extLst>
      <p:ext uri="{BB962C8B-B14F-4D97-AF65-F5344CB8AC3E}">
        <p14:creationId xmlns:p14="http://schemas.microsoft.com/office/powerpoint/2010/main" val="2632768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what is greenwashing?</a:t>
            </a:r>
          </a:p>
          <a:p>
            <a:pPr marL="628650" lvl="1" indent="-171450">
              <a:buFont typeface="Arial" panose="020B0604020202020204" pitchFamily="34" charset="0"/>
              <a:buChar char="•"/>
            </a:pPr>
            <a:r>
              <a:rPr lang="en-US" b="1" dirty="0"/>
              <a:t>Examples.</a:t>
            </a:r>
          </a:p>
          <a:p>
            <a:pPr marL="1085850" lvl="2" indent="-171450">
              <a:buFont typeface="Arial" panose="020B0604020202020204" pitchFamily="34" charset="0"/>
              <a:buChar char="•"/>
            </a:pPr>
            <a:r>
              <a:rPr lang="en-US" b="1" dirty="0"/>
              <a:t>Fashion industry (more relatable)</a:t>
            </a:r>
          </a:p>
          <a:p>
            <a:pPr marL="1543050" lvl="3" indent="-171450">
              <a:buFont typeface="Arial" panose="020B0604020202020204" pitchFamily="34" charset="0"/>
              <a:buChar char="•"/>
            </a:pPr>
            <a:r>
              <a:rPr lang="en-US" b="1" dirty="0"/>
              <a:t>H&amp;M: https://www.dezeen.com/2019/08/02/hm-norway-greenwashing-conscious-fashion-collection-news/</a:t>
            </a:r>
          </a:p>
          <a:p>
            <a:pPr marL="1085850" lvl="2" indent="-171450">
              <a:buFont typeface="Arial" panose="020B0604020202020204" pitchFamily="34" charset="0"/>
              <a:buChar char="•"/>
            </a:pPr>
            <a:r>
              <a:rPr lang="en-US" b="1" dirty="0"/>
              <a:t>Lobbying -&gt; </a:t>
            </a:r>
            <a:r>
              <a:rPr lang="en-US" b="1" dirty="0" err="1"/>
              <a:t>InfluenceMap</a:t>
            </a:r>
            <a:r>
              <a:rPr lang="en-US" b="1" dirty="0"/>
              <a:t> 2019</a:t>
            </a:r>
          </a:p>
          <a:p>
            <a:pPr marL="1543050" lvl="3" indent="-171450">
              <a:buFont typeface="Arial" panose="020B0604020202020204" pitchFamily="34" charset="0"/>
              <a:buChar char="•"/>
            </a:pPr>
            <a:r>
              <a:rPr lang="en-US" b="1" dirty="0"/>
              <a:t>Brief explanation of what lobbying is: l</a:t>
            </a:r>
            <a:r>
              <a:rPr lang="en-US" b="0" i="0" dirty="0">
                <a:solidFill>
                  <a:srgbClr val="202122"/>
                </a:solidFill>
                <a:effectLst/>
                <a:latin typeface="Arial" panose="020B0604020202020204" pitchFamily="34" charset="0"/>
              </a:rPr>
              <a:t>awfully attempting to influence the actions, policies, or decisions of government officials, Lobbying, which usually involves direct, face-to-face contact with legislators and policymakers</a:t>
            </a:r>
          </a:p>
          <a:p>
            <a:pPr marL="1543050" lvl="3" indent="-171450">
              <a:buFont typeface="Arial" panose="020B0604020202020204" pitchFamily="34" charset="0"/>
              <a:buChar char="•"/>
            </a:pPr>
            <a:r>
              <a:rPr lang="en-US" b="0" i="0" dirty="0">
                <a:solidFill>
                  <a:srgbClr val="202122"/>
                </a:solidFill>
                <a:effectLst/>
                <a:latin typeface="Arial" panose="020B0604020202020204" pitchFamily="34" charset="0"/>
              </a:rPr>
              <a:t>Lobbying will be the focus of this thesis</a:t>
            </a:r>
          </a:p>
          <a:p>
            <a:pPr marL="1543050" lvl="3" indent="-171450">
              <a:buFont typeface="Arial" panose="020B0604020202020204" pitchFamily="34" charset="0"/>
              <a:buChar char="•"/>
            </a:pPr>
            <a:endParaRPr lang="en-US" b="1" dirty="0"/>
          </a:p>
          <a:p>
            <a:pPr marL="628650" lvl="1" indent="-171450">
              <a:buFont typeface="Arial" panose="020B0604020202020204" pitchFamily="34" charset="0"/>
              <a:buChar char="•"/>
            </a:pPr>
            <a:r>
              <a:rPr lang="en-US" b="1" dirty="0"/>
              <a:t>In literature there are multiple definitions</a:t>
            </a:r>
          </a:p>
          <a:p>
            <a:pPr marL="628650" lvl="1" indent="-171450">
              <a:buFont typeface="Arial" panose="020B0604020202020204" pitchFamily="34" charset="0"/>
              <a:buChar char="•"/>
            </a:pPr>
            <a:r>
              <a:rPr lang="en-US" b="1" dirty="0"/>
              <a:t>In general, it is a mismatch between actions and goals</a:t>
            </a:r>
          </a:p>
          <a:p>
            <a:pPr marL="1085850" lvl="2" indent="-171450">
              <a:buFont typeface="Arial" panose="020B0604020202020204" pitchFamily="34" charset="0"/>
              <a:buChar char="•"/>
            </a:pPr>
            <a:r>
              <a:rPr lang="en-US" b="1" dirty="0"/>
              <a:t>Say that in this thesis I will focus on communication and lobbying</a:t>
            </a:r>
          </a:p>
          <a:p>
            <a:endParaRPr lang="en-US" dirty="0"/>
          </a:p>
        </p:txBody>
      </p:sp>
      <p:sp>
        <p:nvSpPr>
          <p:cNvPr id="4" name="Slide Number Placeholder 3"/>
          <p:cNvSpPr>
            <a:spLocks noGrp="1"/>
          </p:cNvSpPr>
          <p:nvPr>
            <p:ph type="sldNum" sz="quarter" idx="5"/>
          </p:nvPr>
        </p:nvSpPr>
        <p:spPr/>
        <p:txBody>
          <a:bodyPr/>
          <a:lstStyle/>
          <a:p>
            <a:fld id="{033CF5F4-51ED-424D-8A2C-6521AC0C2EBB}" type="slidenum">
              <a:rPr lang="en-US" smtClean="0"/>
              <a:t>5</a:t>
            </a:fld>
            <a:endParaRPr lang="en-US"/>
          </a:p>
        </p:txBody>
      </p:sp>
    </p:spTree>
    <p:extLst>
      <p:ext uri="{BB962C8B-B14F-4D97-AF65-F5344CB8AC3E}">
        <p14:creationId xmlns:p14="http://schemas.microsoft.com/office/powerpoint/2010/main" val="401016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Why is it dangerous for the fight against climate change</a:t>
            </a:r>
          </a:p>
          <a:p>
            <a:pPr marL="628650" lvl="1" indent="-171450">
              <a:buFont typeface="Arial" panose="020B0604020202020204" pitchFamily="34" charset="0"/>
              <a:buChar char="•"/>
            </a:pPr>
            <a:r>
              <a:rPr lang="en-US" dirty="0"/>
              <a:t>Counterproductive for the fight against climate change: people (consumers and citizens) are misled by companies about what they buy</a:t>
            </a:r>
          </a:p>
          <a:p>
            <a:pPr marL="628650" lvl="1" indent="-171450">
              <a:buFont typeface="Arial" panose="020B0604020202020204" pitchFamily="34" charset="0"/>
              <a:buChar char="•"/>
            </a:pPr>
            <a:r>
              <a:rPr lang="en-US" b="1" dirty="0"/>
              <a:t>A lot of consumers are now buying sustainably</a:t>
            </a:r>
          </a:p>
          <a:p>
            <a:pPr marL="628650" lvl="1" indent="-171450">
              <a:buFont typeface="Arial" panose="020B0604020202020204" pitchFamily="34" charset="0"/>
              <a:buChar char="•"/>
            </a:pPr>
            <a:r>
              <a:rPr lang="en-US" b="1" dirty="0"/>
              <a:t>Micro- and macro-financial risks</a:t>
            </a:r>
          </a:p>
          <a:p>
            <a:pPr marL="1085850" lvl="2" indent="-171450">
              <a:buFont typeface="Arial" panose="020B0604020202020204" pitchFamily="34" charset="0"/>
              <a:buChar char="•"/>
            </a:pPr>
            <a:r>
              <a:rPr lang="en-US" b="1" dirty="0"/>
              <a:t>“</a:t>
            </a:r>
            <a:r>
              <a:rPr lang="en-US" sz="1800" b="0" i="0" u="none" strike="noStrike" baseline="0" dirty="0">
                <a:solidFill>
                  <a:srgbClr val="000000"/>
                </a:solidFill>
                <a:latin typeface="Calibri" panose="020F0502020204030204" pitchFamily="34" charset="0"/>
              </a:rPr>
              <a:t>“undermine the effectiveness of prudential policies as market participants would be able to circumvent regulations by hiding, for instance, their climate footprint. Furthermore, supervisors might not be able to identify early on the likely transition pathway the economy has entered, which can have important implications for financial stability” </a:t>
            </a:r>
            <a:endParaRPr lang="en-US" b="1" dirty="0"/>
          </a:p>
          <a:p>
            <a:pPr marL="171450" indent="-171450">
              <a:buFont typeface="Arial" panose="020B0604020202020204" pitchFamily="34" charset="0"/>
              <a:buChar char="•"/>
            </a:pPr>
            <a:r>
              <a:rPr lang="en-US" b="1" dirty="0"/>
              <a:t>Therefore, it needs to be addressed</a:t>
            </a:r>
          </a:p>
          <a:p>
            <a:pPr marL="628650" lvl="1" indent="-171450">
              <a:buFont typeface="Arial" panose="020B0604020202020204" pitchFamily="34" charset="0"/>
              <a:buChar char="•"/>
            </a:pPr>
            <a:r>
              <a:rPr lang="en-US" b="1" dirty="0"/>
              <a:t>For example, the EU is doing that</a:t>
            </a:r>
            <a:endParaRPr lang="en-US" dirty="0"/>
          </a:p>
          <a:p>
            <a:endParaRPr lang="en-US" dirty="0"/>
          </a:p>
        </p:txBody>
      </p:sp>
      <p:sp>
        <p:nvSpPr>
          <p:cNvPr id="4" name="Slide Number Placeholder 3"/>
          <p:cNvSpPr>
            <a:spLocks noGrp="1"/>
          </p:cNvSpPr>
          <p:nvPr>
            <p:ph type="sldNum" sz="quarter" idx="5"/>
          </p:nvPr>
        </p:nvSpPr>
        <p:spPr/>
        <p:txBody>
          <a:bodyPr/>
          <a:lstStyle/>
          <a:p>
            <a:fld id="{033CF5F4-51ED-424D-8A2C-6521AC0C2EBB}" type="slidenum">
              <a:rPr lang="en-US" smtClean="0"/>
              <a:t>6</a:t>
            </a:fld>
            <a:endParaRPr lang="en-US"/>
          </a:p>
        </p:txBody>
      </p:sp>
    </p:spTree>
    <p:extLst>
      <p:ext uri="{BB962C8B-B14F-4D97-AF65-F5344CB8AC3E}">
        <p14:creationId xmlns:p14="http://schemas.microsoft.com/office/powerpoint/2010/main" val="1327486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address greenwashing, we need to first identify it</a:t>
            </a:r>
          </a:p>
          <a:p>
            <a:pPr marL="628650" lvl="1" indent="-171450">
              <a:buFont typeface="Arial" panose="020B0604020202020204" pitchFamily="34" charset="0"/>
              <a:buChar char="•"/>
            </a:pPr>
            <a:r>
              <a:rPr lang="en-US" dirty="0"/>
              <a:t>Greenwashing needs to be identified so we can understand where we at in the environmental transition</a:t>
            </a:r>
          </a:p>
          <a:p>
            <a:pPr marL="628650" lvl="1" indent="-171450">
              <a:buFont typeface="Arial" panose="020B0604020202020204" pitchFamily="34" charset="0"/>
              <a:buChar char="•"/>
            </a:pPr>
            <a:r>
              <a:rPr lang="en-US" dirty="0"/>
              <a:t>The faster we see it, the faster we can act</a:t>
            </a:r>
          </a:p>
          <a:p>
            <a:pPr marL="1085850" lvl="2" indent="-171450">
              <a:buFont typeface="Arial" panose="020B0604020202020204" pitchFamily="34" charset="0"/>
              <a:buChar char="•"/>
            </a:pPr>
            <a:r>
              <a:rPr lang="en-US" dirty="0"/>
              <a:t>We are 6 years away from the 2030 goals!</a:t>
            </a:r>
          </a:p>
          <a:p>
            <a:pPr marL="628650" lvl="1" indent="-171450">
              <a:buFont typeface="Arial" panose="020B0604020202020204" pitchFamily="34" charset="0"/>
              <a:buChar char="•"/>
            </a:pPr>
            <a:r>
              <a:rPr lang="en-US" dirty="0"/>
              <a:t>And automation of the identification can help in identify greenwashing promptly</a:t>
            </a:r>
          </a:p>
          <a:p>
            <a:pPr marL="171450" indent="-171450">
              <a:buFont typeface="Arial" panose="020B0604020202020204" pitchFamily="34" charset="0"/>
              <a:buChar char="•"/>
            </a:pPr>
            <a:r>
              <a:rPr lang="en-US" dirty="0"/>
              <a:t>Therefore, in this thesis, I tried to create a method that aims at identify greenwashing</a:t>
            </a:r>
          </a:p>
          <a:p>
            <a:pPr marL="628650" lvl="1" indent="-171450">
              <a:buFont typeface="Arial" panose="020B0604020202020204" pitchFamily="34" charset="0"/>
              <a:buChar char="•"/>
            </a:pPr>
            <a:r>
              <a:rPr lang="en-US" dirty="0"/>
              <a:t>Methods are lacking in the literature because there are mainly executed by hand </a:t>
            </a:r>
          </a:p>
          <a:p>
            <a:pPr marL="628650" lvl="1" indent="-171450">
              <a:buFont typeface="Arial" panose="020B0604020202020204" pitchFamily="34" charset="0"/>
              <a:buChar char="•"/>
            </a:pPr>
            <a:r>
              <a:rPr lang="en-US" b="1" dirty="0"/>
              <a:t>Therefore, the research question is: ….</a:t>
            </a:r>
          </a:p>
          <a:p>
            <a:pPr marL="628650" lvl="1" indent="-171450">
              <a:buFont typeface="Arial" panose="020B0604020202020204" pitchFamily="34" charset="0"/>
              <a:buChar char="•"/>
            </a:pPr>
            <a:r>
              <a:rPr lang="en-US" dirty="0"/>
              <a:t>I will answer this via a research design approach: I determined some criteria of evaluation, I created the approach, I demonstrated the use of the approach and I evaluated the approach itself</a:t>
            </a:r>
          </a:p>
          <a:p>
            <a:pPr marL="171450" lvl="0" indent="-171450">
              <a:buFont typeface="Arial" panose="020B0604020202020204" pitchFamily="34" charset="0"/>
              <a:buChar char="•"/>
            </a:pPr>
            <a:r>
              <a:rPr lang="en-US" dirty="0"/>
              <a:t>Ideally, such an approach could be used by consumers to get informed and avoid being misled by companies</a:t>
            </a:r>
          </a:p>
          <a:p>
            <a:endParaRPr lang="en-US" dirty="0"/>
          </a:p>
        </p:txBody>
      </p:sp>
      <p:sp>
        <p:nvSpPr>
          <p:cNvPr id="4" name="Slide Number Placeholder 3"/>
          <p:cNvSpPr>
            <a:spLocks noGrp="1"/>
          </p:cNvSpPr>
          <p:nvPr>
            <p:ph type="sldNum" sz="quarter" idx="5"/>
          </p:nvPr>
        </p:nvSpPr>
        <p:spPr/>
        <p:txBody>
          <a:bodyPr/>
          <a:lstStyle/>
          <a:p>
            <a:fld id="{033CF5F4-51ED-424D-8A2C-6521AC0C2EBB}" type="slidenum">
              <a:rPr lang="en-US" smtClean="0"/>
              <a:t>7</a:t>
            </a:fld>
            <a:endParaRPr lang="en-US"/>
          </a:p>
        </p:txBody>
      </p:sp>
    </p:spTree>
    <p:extLst>
      <p:ext uri="{BB962C8B-B14F-4D97-AF65-F5344CB8AC3E}">
        <p14:creationId xmlns:p14="http://schemas.microsoft.com/office/powerpoint/2010/main" val="2754812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summarize the Relevance:</a:t>
            </a:r>
          </a:p>
          <a:p>
            <a:pPr marL="628650" lvl="1" indent="-171450">
              <a:buFont typeface="Arial" panose="020B0604020202020204" pitchFamily="34" charset="0"/>
              <a:buChar char="•"/>
            </a:pPr>
            <a:r>
              <a:rPr lang="en-US" b="1" dirty="0"/>
              <a:t>It has Social: because it tackles a grand challenge and it can help consumers</a:t>
            </a:r>
          </a:p>
          <a:p>
            <a:pPr marL="628650" lvl="1" indent="-171450">
              <a:buFont typeface="Arial" panose="020B0604020202020204" pitchFamily="34" charset="0"/>
              <a:buChar char="•"/>
            </a:pPr>
            <a:r>
              <a:rPr lang="en-US" b="1" dirty="0"/>
              <a:t>Scientific: Such method is lacking</a:t>
            </a:r>
          </a:p>
          <a:p>
            <a:pPr marL="628650" lvl="1" indent="-171450">
              <a:buFont typeface="Arial" panose="020B0604020202020204" pitchFamily="34" charset="0"/>
              <a:buChar char="•"/>
            </a:pPr>
            <a:r>
              <a:rPr lang="en-US" b="1" dirty="0"/>
              <a:t>EPA (my master): these + Systemic view and Cutting edge analysis makes the research of relevance for this master</a:t>
            </a:r>
          </a:p>
          <a:p>
            <a:endParaRPr lang="en-US" dirty="0"/>
          </a:p>
        </p:txBody>
      </p:sp>
      <p:sp>
        <p:nvSpPr>
          <p:cNvPr id="4" name="Slide Number Placeholder 3"/>
          <p:cNvSpPr>
            <a:spLocks noGrp="1"/>
          </p:cNvSpPr>
          <p:nvPr>
            <p:ph type="sldNum" sz="quarter" idx="5"/>
          </p:nvPr>
        </p:nvSpPr>
        <p:spPr/>
        <p:txBody>
          <a:bodyPr/>
          <a:lstStyle/>
          <a:p>
            <a:fld id="{033CF5F4-51ED-424D-8A2C-6521AC0C2EBB}" type="slidenum">
              <a:rPr lang="en-US" smtClean="0"/>
              <a:t>8</a:t>
            </a:fld>
            <a:endParaRPr lang="en-US"/>
          </a:p>
        </p:txBody>
      </p:sp>
    </p:spTree>
    <p:extLst>
      <p:ext uri="{BB962C8B-B14F-4D97-AF65-F5344CB8AC3E}">
        <p14:creationId xmlns:p14="http://schemas.microsoft.com/office/powerpoint/2010/main" val="1847091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is important to keep in mind:</a:t>
            </a:r>
          </a:p>
          <a:p>
            <a:pPr marL="628650" lvl="1" indent="-171450">
              <a:buFont typeface="Arial" panose="020B0604020202020204" pitchFamily="34" charset="0"/>
              <a:buChar char="•"/>
            </a:pPr>
            <a:r>
              <a:rPr lang="en-US" dirty="0"/>
              <a:t>Greenwashing as a mismatch between words and deeds which in this case as intended as lobbying</a:t>
            </a:r>
          </a:p>
          <a:p>
            <a:pPr marL="628650" lvl="1" indent="-171450">
              <a:buFont typeface="Arial" panose="020B0604020202020204" pitchFamily="34" charset="0"/>
              <a:buChar char="•"/>
            </a:pPr>
            <a:r>
              <a:rPr lang="en-US" dirty="0"/>
              <a:t>I want the final method to be automated or semi-automated</a:t>
            </a:r>
            <a:endParaRPr lang="en-US" b="0" dirty="0"/>
          </a:p>
          <a:p>
            <a:pPr marL="171450" lvl="0" indent="-171450">
              <a:buFont typeface="Arial" panose="020B0604020202020204" pitchFamily="34" charset="0"/>
              <a:buChar char="•"/>
            </a:pPr>
            <a:r>
              <a:rPr lang="en-US" b="0" dirty="0"/>
              <a:t>General overview:</a:t>
            </a:r>
          </a:p>
          <a:p>
            <a:pPr marL="628650" lvl="1" indent="-171450">
              <a:buFont typeface="Arial" panose="020B0604020202020204" pitchFamily="34" charset="0"/>
              <a:buChar char="•"/>
            </a:pPr>
            <a:r>
              <a:rPr lang="en-US" b="1" dirty="0"/>
              <a:t>Three parts:</a:t>
            </a:r>
          </a:p>
          <a:p>
            <a:pPr marL="1085850" lvl="2" indent="-171450">
              <a:buFont typeface="Arial" panose="020B0604020202020204" pitchFamily="34" charset="0"/>
              <a:buChar char="•"/>
            </a:pPr>
            <a:r>
              <a:rPr lang="en-US" b="1" dirty="0"/>
              <a:t>Communication, lobbying, final table</a:t>
            </a:r>
          </a:p>
          <a:p>
            <a:pPr marL="628650" lvl="1" indent="-171450">
              <a:buFont typeface="Arial" panose="020B0604020202020204" pitchFamily="34" charset="0"/>
              <a:buChar char="•"/>
            </a:pPr>
            <a:r>
              <a:rPr lang="en-US" b="1" dirty="0"/>
              <a:t>It is divided between a setting up phase and the actual approach</a:t>
            </a:r>
          </a:p>
          <a:p>
            <a:endParaRPr lang="en-US" dirty="0"/>
          </a:p>
        </p:txBody>
      </p:sp>
      <p:sp>
        <p:nvSpPr>
          <p:cNvPr id="4" name="Slide Number Placeholder 3"/>
          <p:cNvSpPr>
            <a:spLocks noGrp="1"/>
          </p:cNvSpPr>
          <p:nvPr>
            <p:ph type="sldNum" sz="quarter" idx="5"/>
          </p:nvPr>
        </p:nvSpPr>
        <p:spPr/>
        <p:txBody>
          <a:bodyPr/>
          <a:lstStyle/>
          <a:p>
            <a:fld id="{033CF5F4-51ED-424D-8A2C-6521AC0C2EBB}" type="slidenum">
              <a:rPr lang="en-US" smtClean="0"/>
              <a:t>10</a:t>
            </a:fld>
            <a:endParaRPr lang="en-US"/>
          </a:p>
        </p:txBody>
      </p:sp>
    </p:spTree>
    <p:extLst>
      <p:ext uri="{BB962C8B-B14F-4D97-AF65-F5344CB8AC3E}">
        <p14:creationId xmlns:p14="http://schemas.microsoft.com/office/powerpoint/2010/main" val="1492287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starting point is the definition that was already mentioned. Communication has a scale built within, from less to more positive communication regarding the environment</a:t>
            </a:r>
          </a:p>
          <a:p>
            <a:pPr marL="171450" indent="-171450">
              <a:buFont typeface="Arial" panose="020B0604020202020204" pitchFamily="34" charset="0"/>
              <a:buChar char="•"/>
            </a:pPr>
            <a:r>
              <a:rPr lang="en-US" dirty="0"/>
              <a:t>Goal: the scale has been understood as communication that is more general to specific targets and actions regarding climate change. Therefore, the goal is to measure how intense companies’ green communication are</a:t>
            </a:r>
          </a:p>
          <a:p>
            <a:pPr marL="171450" indent="-171450">
              <a:buFont typeface="Arial" panose="020B0604020202020204" pitchFamily="34" charset="0"/>
              <a:buChar char="•"/>
            </a:pPr>
            <a:r>
              <a:rPr lang="en-US" dirty="0"/>
              <a:t>How to do so: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105227"/>
                </a:solidFill>
              </a:rPr>
              <a:t>By assigning to </a:t>
            </a:r>
            <a:r>
              <a:rPr lang="en-US" i="1" dirty="0">
                <a:solidFill>
                  <a:srgbClr val="105227"/>
                </a:solidFill>
              </a:rPr>
              <a:t>each sentence </a:t>
            </a:r>
            <a:r>
              <a:rPr lang="en-US" dirty="0">
                <a:solidFill>
                  <a:srgbClr val="105227"/>
                </a:solidFill>
              </a:rPr>
              <a:t>of a company </a:t>
            </a:r>
            <a:r>
              <a:rPr lang="en-US" i="1" dirty="0">
                <a:solidFill>
                  <a:srgbClr val="105227"/>
                </a:solidFill>
              </a:rPr>
              <a:t>a label (code) </a:t>
            </a:r>
            <a:r>
              <a:rPr lang="en-US" dirty="0">
                <a:solidFill>
                  <a:srgbClr val="105227"/>
                </a:solidFill>
              </a:rPr>
              <a:t>that represent different levels of communication intensity. This is done using </a:t>
            </a:r>
            <a:r>
              <a:rPr lang="en-US" i="1" dirty="0">
                <a:solidFill>
                  <a:srgbClr val="105227"/>
                </a:solidFill>
              </a:rPr>
              <a:t>GPT as a classifier (deductive coder)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105227"/>
                </a:solidFill>
              </a:rPr>
              <a:t>These labels (codes) were </a:t>
            </a:r>
            <a:r>
              <a:rPr lang="en-US" i="1" dirty="0">
                <a:solidFill>
                  <a:srgbClr val="105227"/>
                </a:solidFill>
              </a:rPr>
              <a:t>first created </a:t>
            </a:r>
            <a:r>
              <a:rPr lang="en-US" dirty="0">
                <a:solidFill>
                  <a:srgbClr val="105227"/>
                </a:solidFill>
              </a:rPr>
              <a:t>by me by analyzing sample companies</a:t>
            </a:r>
            <a:endParaRPr lang="en-US" dirty="0"/>
          </a:p>
          <a:p>
            <a:endParaRPr lang="en-US" dirty="0"/>
          </a:p>
        </p:txBody>
      </p:sp>
      <p:sp>
        <p:nvSpPr>
          <p:cNvPr id="4" name="Slide Number Placeholder 3"/>
          <p:cNvSpPr>
            <a:spLocks noGrp="1"/>
          </p:cNvSpPr>
          <p:nvPr>
            <p:ph type="sldNum" sz="quarter" idx="5"/>
          </p:nvPr>
        </p:nvSpPr>
        <p:spPr/>
        <p:txBody>
          <a:bodyPr/>
          <a:lstStyle/>
          <a:p>
            <a:fld id="{033CF5F4-51ED-424D-8A2C-6521AC0C2EBB}" type="slidenum">
              <a:rPr lang="en-US" smtClean="0"/>
              <a:t>11</a:t>
            </a:fld>
            <a:endParaRPr lang="en-US"/>
          </a:p>
        </p:txBody>
      </p:sp>
    </p:spTree>
    <p:extLst>
      <p:ext uri="{BB962C8B-B14F-4D97-AF65-F5344CB8AC3E}">
        <p14:creationId xmlns:p14="http://schemas.microsoft.com/office/powerpoint/2010/main" val="1448765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D121EF06-60E5-41BB-A102-8B7EF9880077}" type="datetimeFigureOut">
              <a:rPr lang="en-US" smtClean="0"/>
              <a:t>1/23/2024</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14983AA6-34C4-4FAF-AC61-7271F9C5F219}"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0691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21EF06-60E5-41BB-A102-8B7EF9880077}"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3AA6-34C4-4FAF-AC61-7271F9C5F219}" type="slidenum">
              <a:rPr lang="en-US" smtClean="0"/>
              <a:t>‹#›</a:t>
            </a:fld>
            <a:endParaRPr lang="en-US"/>
          </a:p>
        </p:txBody>
      </p:sp>
    </p:spTree>
    <p:extLst>
      <p:ext uri="{BB962C8B-B14F-4D97-AF65-F5344CB8AC3E}">
        <p14:creationId xmlns:p14="http://schemas.microsoft.com/office/powerpoint/2010/main" val="3232550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21EF06-60E5-41BB-A102-8B7EF9880077}"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3AA6-34C4-4FAF-AC61-7271F9C5F219}" type="slidenum">
              <a:rPr lang="en-US" smtClean="0"/>
              <a:t>‹#›</a:t>
            </a:fld>
            <a:endParaRPr lang="en-US"/>
          </a:p>
        </p:txBody>
      </p:sp>
    </p:spTree>
    <p:extLst>
      <p:ext uri="{BB962C8B-B14F-4D97-AF65-F5344CB8AC3E}">
        <p14:creationId xmlns:p14="http://schemas.microsoft.com/office/powerpoint/2010/main" val="2596628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21EF06-60E5-41BB-A102-8B7EF9880077}"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3AA6-34C4-4FAF-AC61-7271F9C5F219}" type="slidenum">
              <a:rPr lang="en-US" smtClean="0"/>
              <a:t>‹#›</a:t>
            </a:fld>
            <a:endParaRPr lang="en-US"/>
          </a:p>
        </p:txBody>
      </p:sp>
    </p:spTree>
    <p:extLst>
      <p:ext uri="{BB962C8B-B14F-4D97-AF65-F5344CB8AC3E}">
        <p14:creationId xmlns:p14="http://schemas.microsoft.com/office/powerpoint/2010/main" val="3448918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21EF06-60E5-41BB-A102-8B7EF9880077}"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983AA6-34C4-4FAF-AC61-7271F9C5F219}"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8900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121EF06-60E5-41BB-A102-8B7EF9880077}"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83AA6-34C4-4FAF-AC61-7271F9C5F219}" type="slidenum">
              <a:rPr lang="en-US" smtClean="0"/>
              <a:t>‹#›</a:t>
            </a:fld>
            <a:endParaRPr lang="en-US"/>
          </a:p>
        </p:txBody>
      </p:sp>
    </p:spTree>
    <p:extLst>
      <p:ext uri="{BB962C8B-B14F-4D97-AF65-F5344CB8AC3E}">
        <p14:creationId xmlns:p14="http://schemas.microsoft.com/office/powerpoint/2010/main" val="69829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21EF06-60E5-41BB-A102-8B7EF9880077}" type="datetimeFigureOut">
              <a:rPr lang="en-US" smtClean="0"/>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983AA6-34C4-4FAF-AC61-7271F9C5F219}" type="slidenum">
              <a:rPr lang="en-US" smtClean="0"/>
              <a:t>‹#›</a:t>
            </a:fld>
            <a:endParaRPr lang="en-US"/>
          </a:p>
        </p:txBody>
      </p:sp>
    </p:spTree>
    <p:extLst>
      <p:ext uri="{BB962C8B-B14F-4D97-AF65-F5344CB8AC3E}">
        <p14:creationId xmlns:p14="http://schemas.microsoft.com/office/powerpoint/2010/main" val="1769124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121EF06-60E5-41BB-A102-8B7EF9880077}" type="datetimeFigureOut">
              <a:rPr lang="en-US" smtClean="0"/>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983AA6-34C4-4FAF-AC61-7271F9C5F219}" type="slidenum">
              <a:rPr lang="en-US" smtClean="0"/>
              <a:t>‹#›</a:t>
            </a:fld>
            <a:endParaRPr lang="en-US"/>
          </a:p>
        </p:txBody>
      </p:sp>
    </p:spTree>
    <p:extLst>
      <p:ext uri="{BB962C8B-B14F-4D97-AF65-F5344CB8AC3E}">
        <p14:creationId xmlns:p14="http://schemas.microsoft.com/office/powerpoint/2010/main" val="2343003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21EF06-60E5-41BB-A102-8B7EF9880077}" type="datetimeFigureOut">
              <a:rPr lang="en-US" smtClean="0"/>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983AA6-34C4-4FAF-AC61-7271F9C5F219}" type="slidenum">
              <a:rPr lang="en-US" smtClean="0"/>
              <a:t>‹#›</a:t>
            </a:fld>
            <a:endParaRPr lang="en-US"/>
          </a:p>
        </p:txBody>
      </p:sp>
    </p:spTree>
    <p:extLst>
      <p:ext uri="{BB962C8B-B14F-4D97-AF65-F5344CB8AC3E}">
        <p14:creationId xmlns:p14="http://schemas.microsoft.com/office/powerpoint/2010/main" val="329231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21EF06-60E5-41BB-A102-8B7EF9880077}"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83AA6-34C4-4FAF-AC61-7271F9C5F219}" type="slidenum">
              <a:rPr lang="en-US" smtClean="0"/>
              <a:t>‹#›</a:t>
            </a:fld>
            <a:endParaRPr lang="en-US"/>
          </a:p>
        </p:txBody>
      </p:sp>
    </p:spTree>
    <p:extLst>
      <p:ext uri="{BB962C8B-B14F-4D97-AF65-F5344CB8AC3E}">
        <p14:creationId xmlns:p14="http://schemas.microsoft.com/office/powerpoint/2010/main" val="1179129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21EF06-60E5-41BB-A102-8B7EF9880077}"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983AA6-34C4-4FAF-AC61-7271F9C5F219}" type="slidenum">
              <a:rPr lang="en-US" smtClean="0"/>
              <a:t>‹#›</a:t>
            </a:fld>
            <a:endParaRPr lang="en-US"/>
          </a:p>
        </p:txBody>
      </p:sp>
    </p:spTree>
    <p:extLst>
      <p:ext uri="{BB962C8B-B14F-4D97-AF65-F5344CB8AC3E}">
        <p14:creationId xmlns:p14="http://schemas.microsoft.com/office/powerpoint/2010/main" val="3314062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D121EF06-60E5-41BB-A102-8B7EF9880077}" type="datetimeFigureOut">
              <a:rPr lang="en-US" smtClean="0"/>
              <a:t>1/23/2024</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14983AA6-34C4-4FAF-AC61-7271F9C5F219}" type="slidenum">
              <a:rPr lang="en-US" smtClean="0"/>
              <a:t>‹#›</a:t>
            </a:fld>
            <a:endParaRPr lang="en-US"/>
          </a:p>
        </p:txBody>
      </p:sp>
    </p:spTree>
    <p:extLst>
      <p:ext uri="{BB962C8B-B14F-4D97-AF65-F5344CB8AC3E}">
        <p14:creationId xmlns:p14="http://schemas.microsoft.com/office/powerpoint/2010/main" val="331012092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20_A9FBACDD.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0C_39AD5910.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emf"/></Relationships>
</file>

<file path=ppt/slides/_rels/slide16.xml.rels><?xml version="1.0" encoding="UTF-8" standalone="yes"?>
<Relationships xmlns="http://schemas.openxmlformats.org/package/2006/relationships"><Relationship Id="rId3" Type="http://schemas.microsoft.com/office/2018/10/relationships/comments" Target="../comments/modernComment_10D_5F81E4DE.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0E_1EA5FB9.xml"/><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08_57A76AC9.xml"/><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hyperlink" Target="https://github.com/LudovicaBindi/collecting_greenwashing_evidence.gi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microsoft.com/office/2018/10/relationships/comments" Target="../comments/modernComment_11A_49292F92.xm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18/10/relationships/comments" Target="../comments/modernComment_104_2EF5BE34.xml"/><Relationship Id="rId7" Type="http://schemas.openxmlformats.org/officeDocument/2006/relationships/image" Target="../media/image8.png"/><Relationship Id="rId12"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ec.europa.eu/transparencyregister/public/homePage.do?redir=false&amp;locale=en"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hyperlink" Target="https://ec.europa.eu/transparencyregister/public/consultation/displaylobbyist.do?id=05032108616-26"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4.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hyperlink" Target="https://www.lobbyfacts.eu/datacard/shell-companies?rid=05032108616-26#data-card-data-meetings" TargetMode="External"/><Relationship Id="rId4" Type="http://schemas.openxmlformats.org/officeDocument/2006/relationships/hyperlink" Target="https://www.lobbyfacts.eu/#representative-search"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microsoft.com/office/2018/10/relationships/comments" Target="../comments/modernComment_111_534EE9E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18/10/relationships/comments" Target="../comments/modernComment_113_C427535B.xml"/><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microsoft.com/office/2018/10/relationships/comments" Target="../comments/modernComment_106_6F649B1E.xml"/><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5227"/>
        </a:solidFill>
        <a:effectLst/>
      </p:bgPr>
    </p:bg>
    <p:spTree>
      <p:nvGrpSpPr>
        <p:cNvPr id="1" name=""/>
        <p:cNvGrpSpPr/>
        <p:nvPr/>
      </p:nvGrpSpPr>
      <p:grpSpPr>
        <a:xfrm>
          <a:off x="0" y="0"/>
          <a:ext cx="0" cy="0"/>
          <a:chOff x="0" y="0"/>
          <a:chExt cx="0" cy="0"/>
        </a:xfrm>
      </p:grpSpPr>
      <p:pic>
        <p:nvPicPr>
          <p:cNvPr id="5" name="Picture 4" descr="A green and white poster with a machine and white text&#10;&#10;Description automatically generated">
            <a:extLst>
              <a:ext uri="{FF2B5EF4-FFF2-40B4-BE49-F238E27FC236}">
                <a16:creationId xmlns:a16="http://schemas.microsoft.com/office/drawing/2014/main" id="{C651AC33-7EFE-D3E4-A5A0-C8233C54E0AC}"/>
              </a:ext>
            </a:extLst>
          </p:cNvPr>
          <p:cNvPicPr>
            <a:picLocks noChangeAspect="1"/>
          </p:cNvPicPr>
          <p:nvPr/>
        </p:nvPicPr>
        <p:blipFill rotWithShape="1">
          <a:blip r:embed="rId3">
            <a:extLst>
              <a:ext uri="{28A0092B-C50C-407E-A947-70E740481C1C}">
                <a14:useLocalDpi xmlns:a14="http://schemas.microsoft.com/office/drawing/2010/main" val="0"/>
              </a:ext>
            </a:extLst>
          </a:blip>
          <a:srcRect b="24638"/>
          <a:stretch/>
        </p:blipFill>
        <p:spPr>
          <a:xfrm>
            <a:off x="273796" y="257176"/>
            <a:ext cx="5855454" cy="6351968"/>
          </a:xfrm>
          <a:prstGeom prst="rect">
            <a:avLst/>
          </a:prstGeom>
        </p:spPr>
      </p:pic>
      <p:sp>
        <p:nvSpPr>
          <p:cNvPr id="9" name="Titolo 1">
            <a:extLst>
              <a:ext uri="{FF2B5EF4-FFF2-40B4-BE49-F238E27FC236}">
                <a16:creationId xmlns:a16="http://schemas.microsoft.com/office/drawing/2014/main" id="{B8E289C4-BE46-F7AD-2E70-D5D81D0F890D}"/>
              </a:ext>
            </a:extLst>
          </p:cNvPr>
          <p:cNvSpPr>
            <a:spLocks noGrp="1"/>
          </p:cNvSpPr>
          <p:nvPr>
            <p:ph type="ctrTitle"/>
          </p:nvPr>
        </p:nvSpPr>
        <p:spPr>
          <a:xfrm>
            <a:off x="5426041" y="1050607"/>
            <a:ext cx="5855454" cy="2369131"/>
          </a:xfrm>
        </p:spPr>
        <p:txBody>
          <a:bodyPr>
            <a:noAutofit/>
          </a:bodyPr>
          <a:lstStyle/>
          <a:p>
            <a:pPr algn="r"/>
            <a:r>
              <a:rPr lang="en-US" sz="3200" b="1" i="0" u="none" strike="noStrike" baseline="0">
                <a:solidFill>
                  <a:schemeClr val="bg1"/>
                </a:solidFill>
                <a:latin typeface="Calibri" panose="020F0502020204030204" pitchFamily="34" charset="0"/>
              </a:rPr>
              <a:t>Designing a</a:t>
            </a:r>
            <a:br>
              <a:rPr lang="en-US" sz="3200" b="1" i="0" u="none" strike="noStrike" baseline="0">
                <a:solidFill>
                  <a:schemeClr val="bg1"/>
                </a:solidFill>
                <a:latin typeface="Calibri" panose="020F0502020204030204" pitchFamily="34" charset="0"/>
              </a:rPr>
            </a:br>
            <a:r>
              <a:rPr lang="en-US" sz="3200" b="1" i="0" u="none" strike="noStrike" baseline="0">
                <a:solidFill>
                  <a:schemeClr val="bg1"/>
                </a:solidFill>
                <a:latin typeface="Calibri" panose="020F0502020204030204" pitchFamily="34" charset="0"/>
              </a:rPr>
              <a:t>semi-automated approach to find potential evidence of corporate greenwashing </a:t>
            </a:r>
            <a:endParaRPr lang="de-DE" sz="3200">
              <a:solidFill>
                <a:schemeClr val="bg1"/>
              </a:solidFill>
            </a:endParaRPr>
          </a:p>
        </p:txBody>
      </p:sp>
      <p:sp>
        <p:nvSpPr>
          <p:cNvPr id="11" name="TextBox 10">
            <a:extLst>
              <a:ext uri="{FF2B5EF4-FFF2-40B4-BE49-F238E27FC236}">
                <a16:creationId xmlns:a16="http://schemas.microsoft.com/office/drawing/2014/main" id="{30EDA0F3-D0BD-EB18-13D1-741BABD80286}"/>
              </a:ext>
            </a:extLst>
          </p:cNvPr>
          <p:cNvSpPr txBox="1"/>
          <p:nvPr/>
        </p:nvSpPr>
        <p:spPr>
          <a:xfrm>
            <a:off x="7686839" y="3803963"/>
            <a:ext cx="3454400" cy="646331"/>
          </a:xfrm>
          <a:prstGeom prst="rect">
            <a:avLst/>
          </a:prstGeom>
          <a:noFill/>
        </p:spPr>
        <p:txBody>
          <a:bodyPr wrap="square" rtlCol="0">
            <a:spAutoFit/>
          </a:bodyPr>
          <a:lstStyle/>
          <a:p>
            <a:pPr algn="r"/>
            <a:r>
              <a:rPr lang="en-US">
                <a:solidFill>
                  <a:schemeClr val="bg1"/>
                </a:solidFill>
              </a:rPr>
              <a:t>EPA Master Thesis Defense</a:t>
            </a:r>
          </a:p>
          <a:p>
            <a:pPr algn="r"/>
            <a:r>
              <a:rPr lang="en-US">
                <a:solidFill>
                  <a:schemeClr val="bg1"/>
                </a:solidFill>
              </a:rPr>
              <a:t>Ludovica Bindi</a:t>
            </a:r>
          </a:p>
        </p:txBody>
      </p:sp>
      <p:sp>
        <p:nvSpPr>
          <p:cNvPr id="7" name="Rectangle 6">
            <a:extLst>
              <a:ext uri="{FF2B5EF4-FFF2-40B4-BE49-F238E27FC236}">
                <a16:creationId xmlns:a16="http://schemas.microsoft.com/office/drawing/2014/main" id="{F1F48C62-6834-4D6F-1BCF-52DE1816BE18}"/>
              </a:ext>
            </a:extLst>
          </p:cNvPr>
          <p:cNvSpPr/>
          <p:nvPr/>
        </p:nvSpPr>
        <p:spPr>
          <a:xfrm>
            <a:off x="5914663" y="3658116"/>
            <a:ext cx="4433104" cy="19625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logo&#10;&#10;Description automatically generated">
            <a:extLst>
              <a:ext uri="{FF2B5EF4-FFF2-40B4-BE49-F238E27FC236}">
                <a16:creationId xmlns:a16="http://schemas.microsoft.com/office/drawing/2014/main" id="{9A8E67D2-0C7F-BB87-F160-235841E4CD2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19" b="89770" l="6828" r="95171">
                        <a14:foregroundMark x1="15737" y1="45013" x2="15737" y2="45013"/>
                        <a14:foregroundMark x1="9076" y1="34015" x2="9076" y2="34015"/>
                        <a14:foregroundMark x1="6828" y1="56777" x2="6828" y2="56777"/>
                        <a14:foregroundMark x1="11074" y1="70588" x2="11074" y2="70588"/>
                        <a14:foregroundMark x1="14738" y1="86189" x2="14738" y2="86189"/>
                        <a14:foregroundMark x1="26478" y1="73146" x2="26478" y2="73146"/>
                        <a14:foregroundMark x1="28143" y1="64450" x2="28476" y2="64450"/>
                        <a14:foregroundMark x1="26395" y1="39386" x2="26395" y2="39386"/>
                        <a14:foregroundMark x1="19567" y1="16624" x2="19567" y2="16624"/>
                        <a14:foregroundMark x1="16236" y1="10486" x2="16236" y2="10486"/>
                        <a14:foregroundMark x1="37219" y1="46547" x2="37219" y2="46547"/>
                        <a14:foregroundMark x1="37802" y1="52174" x2="37802" y2="52174"/>
                        <a14:foregroundMark x1="38551" y1="58824" x2="38551" y2="58824"/>
                        <a14:foregroundMark x1="41132" y1="51151" x2="41132" y2="51151"/>
                        <a14:foregroundMark x1="50042" y1="46036" x2="50042" y2="46036"/>
                        <a14:foregroundMark x1="59450" y1="52174" x2="59450" y2="52174"/>
                        <a14:foregroundMark x1="62115" y1="53197" x2="62115" y2="53197"/>
                        <a14:foregroundMark x1="73772" y1="43478" x2="73772" y2="43478"/>
                        <a14:foregroundMark x1="80933" y1="51151" x2="80933" y2="51151"/>
                        <a14:foregroundMark x1="80516" y1="49361" x2="80516" y2="49361"/>
                        <a14:foregroundMark x1="80183" y1="37340" x2="80183" y2="37340"/>
                        <a14:foregroundMark x1="83847" y1="48082" x2="83847" y2="48082"/>
                        <a14:foregroundMark x1="95171" y1="51407" x2="95171" y2="51407"/>
                        <a14:foregroundMark x1="69942" y1="44501" x2="69942" y2="44501"/>
                        <a14:backgroundMark x1="68609" y1="49616" x2="68609" y2="49616"/>
                      </a14:backgroundRemoval>
                    </a14:imgEffect>
                  </a14:imgLayer>
                </a14:imgProps>
              </a:ext>
              <a:ext uri="{28A0092B-C50C-407E-A947-70E740481C1C}">
                <a14:useLocalDpi xmlns:a14="http://schemas.microsoft.com/office/drawing/2010/main" val="0"/>
              </a:ext>
            </a:extLst>
          </a:blip>
          <a:stretch>
            <a:fillRect/>
          </a:stretch>
        </p:blipFill>
        <p:spPr>
          <a:xfrm>
            <a:off x="9092372" y="5604193"/>
            <a:ext cx="2189122" cy="712695"/>
          </a:xfrm>
          <a:prstGeom prst="rect">
            <a:avLst/>
          </a:prstGeom>
        </p:spPr>
      </p:pic>
      <p:pic>
        <p:nvPicPr>
          <p:cNvPr id="6" name="Picture 5" descr="A black and blue logo with a flame&#10;&#10;Description automatically generated">
            <a:extLst>
              <a:ext uri="{FF2B5EF4-FFF2-40B4-BE49-F238E27FC236}">
                <a16:creationId xmlns:a16="http://schemas.microsoft.com/office/drawing/2014/main" id="{29091857-19EC-E4E9-E2A7-3782ED9F2DB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22000" y1="52000" x2="22000" y2="52000"/>
                        <a14:foregroundMark x1="27600" y1="40600" x2="27600" y2="40600"/>
                        <a14:foregroundMark x1="31600" y1="49200" x2="31600" y2="49200"/>
                        <a14:foregroundMark x1="59400" y1="51600" x2="59400" y2="51600"/>
                        <a14:foregroundMark x1="68800" y1="52400" x2="68800" y2="52400"/>
                        <a14:foregroundMark x1="74200" y1="53600" x2="74200" y2="53600"/>
                        <a14:foregroundMark x1="80600" y1="54000" x2="80600" y2="54000"/>
                        <a14:foregroundMark x1="46200" y1="50400" x2="46200" y2="50400"/>
                        <a14:backgroundMark x1="53200" y1="51600" x2="53200" y2="51600"/>
                      </a14:backgroundRemoval>
                    </a14:imgEffect>
                  </a14:imgLayer>
                </a14:imgProps>
              </a:ext>
              <a:ext uri="{28A0092B-C50C-407E-A947-70E740481C1C}">
                <a14:useLocalDpi xmlns:a14="http://schemas.microsoft.com/office/drawing/2010/main" val="0"/>
              </a:ext>
            </a:extLst>
          </a:blip>
          <a:srcRect l="12832" t="28978" r="12157" b="36645"/>
          <a:stretch/>
        </p:blipFill>
        <p:spPr>
          <a:xfrm>
            <a:off x="9273784" y="4596141"/>
            <a:ext cx="1867455" cy="855840"/>
          </a:xfrm>
          <a:prstGeom prst="rect">
            <a:avLst/>
          </a:prstGeom>
        </p:spPr>
      </p:pic>
    </p:spTree>
    <p:extLst>
      <p:ext uri="{BB962C8B-B14F-4D97-AF65-F5344CB8AC3E}">
        <p14:creationId xmlns:p14="http://schemas.microsoft.com/office/powerpoint/2010/main" val="1005390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D51349-B84C-CECC-2F76-EA87317C4D0C}"/>
              </a:ext>
            </a:extLst>
          </p:cNvPr>
          <p:cNvSpPr txBox="1">
            <a:spLocks/>
          </p:cNvSpPr>
          <p:nvPr/>
        </p:nvSpPr>
        <p:spPr>
          <a:xfrm>
            <a:off x="622300" y="393700"/>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General overview</a:t>
            </a:r>
            <a:endParaRPr lang="en-US" i="1" dirty="0"/>
          </a:p>
        </p:txBody>
      </p:sp>
      <p:pic>
        <p:nvPicPr>
          <p:cNvPr id="24" name="Picture 23" descr="A diagram of a diagram&#10;&#10;Description automatically generated">
            <a:extLst>
              <a:ext uri="{FF2B5EF4-FFF2-40B4-BE49-F238E27FC236}">
                <a16:creationId xmlns:a16="http://schemas.microsoft.com/office/drawing/2014/main" id="{3D67F4C8-0029-1238-0E14-EF68F9BEC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00" y="1361661"/>
            <a:ext cx="10409476" cy="4719825"/>
          </a:xfrm>
          <a:prstGeom prst="rect">
            <a:avLst/>
          </a:prstGeom>
        </p:spPr>
      </p:pic>
      <p:pic>
        <p:nvPicPr>
          <p:cNvPr id="26" name="Picture 25" descr="A diagram of a diagram&#10;&#10;Description automatically generated">
            <a:extLst>
              <a:ext uri="{FF2B5EF4-FFF2-40B4-BE49-F238E27FC236}">
                <a16:creationId xmlns:a16="http://schemas.microsoft.com/office/drawing/2014/main" id="{C5E44230-A8D7-72D9-47C1-AB1BE899E5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300" y="1361661"/>
            <a:ext cx="10405872" cy="4710111"/>
          </a:xfrm>
          <a:prstGeom prst="rect">
            <a:avLst/>
          </a:prstGeom>
        </p:spPr>
      </p:pic>
      <p:pic>
        <p:nvPicPr>
          <p:cNvPr id="27" name="Content Placeholder 4" descr="A green and white machine&#10;&#10;Description automatically generated">
            <a:extLst>
              <a:ext uri="{FF2B5EF4-FFF2-40B4-BE49-F238E27FC236}">
                <a16:creationId xmlns:a16="http://schemas.microsoft.com/office/drawing/2014/main" id="{5B885A4F-7BF5-1602-E8A7-28B5C04A4D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50592" y="5686914"/>
            <a:ext cx="651669" cy="875932"/>
          </a:xfrm>
          <a:prstGeom prst="rect">
            <a:avLst/>
          </a:prstGeom>
        </p:spPr>
      </p:pic>
    </p:spTree>
    <p:extLst>
      <p:ext uri="{BB962C8B-B14F-4D97-AF65-F5344CB8AC3E}">
        <p14:creationId xmlns:p14="http://schemas.microsoft.com/office/powerpoint/2010/main" val="280437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1C47AD1-7479-3954-F21A-76593A6F2DA4}"/>
              </a:ext>
            </a:extLst>
          </p:cNvPr>
          <p:cNvSpPr/>
          <p:nvPr/>
        </p:nvSpPr>
        <p:spPr>
          <a:xfrm>
            <a:off x="1157410" y="3150360"/>
            <a:ext cx="9759462" cy="12003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A8C705-03DD-6358-BBEF-75066966FD8C}"/>
              </a:ext>
            </a:extLst>
          </p:cNvPr>
          <p:cNvSpPr>
            <a:spLocks noGrp="1"/>
          </p:cNvSpPr>
          <p:nvPr>
            <p:ph idx="1"/>
          </p:nvPr>
        </p:nvSpPr>
        <p:spPr>
          <a:xfrm>
            <a:off x="1192373" y="3242432"/>
            <a:ext cx="9611956" cy="1022146"/>
          </a:xfrm>
        </p:spPr>
        <p:txBody>
          <a:bodyPr>
            <a:normAutofit/>
          </a:bodyPr>
          <a:lstStyle/>
          <a:p>
            <a:pPr marL="45720" indent="0" algn="ctr">
              <a:buNone/>
            </a:pPr>
            <a:r>
              <a:rPr lang="en-US" b="1" dirty="0">
                <a:solidFill>
                  <a:schemeClr val="bg1"/>
                </a:solidFill>
              </a:rPr>
              <a:t>Goal: </a:t>
            </a:r>
            <a:r>
              <a:rPr lang="en-US" dirty="0">
                <a:solidFill>
                  <a:schemeClr val="bg1"/>
                </a:solidFill>
              </a:rPr>
              <a:t>Measure the </a:t>
            </a:r>
            <a:r>
              <a:rPr lang="en-US" sz="2200" i="1" dirty="0">
                <a:solidFill>
                  <a:schemeClr val="bg1"/>
                </a:solidFill>
              </a:rPr>
              <a:t>distribution</a:t>
            </a:r>
            <a:r>
              <a:rPr lang="en-US" sz="2200" dirty="0">
                <a:solidFill>
                  <a:schemeClr val="bg1"/>
                </a:solidFill>
              </a:rPr>
              <a:t> of a company’s </a:t>
            </a:r>
            <a:r>
              <a:rPr lang="en-US" sz="2200" i="1" dirty="0">
                <a:solidFill>
                  <a:schemeClr val="bg1"/>
                </a:solidFill>
              </a:rPr>
              <a:t>climate relevant communication </a:t>
            </a:r>
            <a:r>
              <a:rPr lang="en-US" sz="2200" dirty="0">
                <a:solidFill>
                  <a:schemeClr val="bg1"/>
                </a:solidFill>
              </a:rPr>
              <a:t>from </a:t>
            </a:r>
            <a:r>
              <a:rPr lang="en-US" sz="2200" i="1" dirty="0">
                <a:solidFill>
                  <a:schemeClr val="bg1"/>
                </a:solidFill>
              </a:rPr>
              <a:t>generic</a:t>
            </a:r>
            <a:r>
              <a:rPr lang="en-US" sz="2200" dirty="0">
                <a:solidFill>
                  <a:schemeClr val="bg1"/>
                </a:solidFill>
              </a:rPr>
              <a:t> to </a:t>
            </a:r>
            <a:r>
              <a:rPr lang="en-US" sz="2200" i="1" dirty="0">
                <a:solidFill>
                  <a:schemeClr val="bg1"/>
                </a:solidFill>
              </a:rPr>
              <a:t>specific targets/actions </a:t>
            </a:r>
            <a:r>
              <a:rPr lang="en-US" sz="2200" dirty="0">
                <a:solidFill>
                  <a:schemeClr val="bg1"/>
                </a:solidFill>
              </a:rPr>
              <a:t>the company is taking to understand </a:t>
            </a:r>
            <a:r>
              <a:rPr lang="en-US" sz="2200" i="1" dirty="0">
                <a:solidFill>
                  <a:schemeClr val="bg1"/>
                </a:solidFill>
              </a:rPr>
              <a:t>how intense/positive their green communication is</a:t>
            </a:r>
          </a:p>
        </p:txBody>
      </p:sp>
      <p:pic>
        <p:nvPicPr>
          <p:cNvPr id="4" name="Content Placeholder 4" descr="A green and white machine&#10;&#10;Description automatically generated">
            <a:extLst>
              <a:ext uri="{FF2B5EF4-FFF2-40B4-BE49-F238E27FC236}">
                <a16:creationId xmlns:a16="http://schemas.microsoft.com/office/drawing/2014/main" id="{A3B09D7F-924C-3288-6E65-C80E29FBD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0592" y="5686914"/>
            <a:ext cx="651669" cy="875932"/>
          </a:xfrm>
          <a:prstGeom prst="rect">
            <a:avLst/>
          </a:prstGeom>
        </p:spPr>
      </p:pic>
      <p:grpSp>
        <p:nvGrpSpPr>
          <p:cNvPr id="5" name="Group 4">
            <a:extLst>
              <a:ext uri="{FF2B5EF4-FFF2-40B4-BE49-F238E27FC236}">
                <a16:creationId xmlns:a16="http://schemas.microsoft.com/office/drawing/2014/main" id="{793028E4-EE68-2F0C-F530-D931A61EFE85}"/>
              </a:ext>
            </a:extLst>
          </p:cNvPr>
          <p:cNvGrpSpPr/>
          <p:nvPr/>
        </p:nvGrpSpPr>
        <p:grpSpPr>
          <a:xfrm>
            <a:off x="1892533" y="1110915"/>
            <a:ext cx="8181849" cy="1760942"/>
            <a:chOff x="3645658" y="4162539"/>
            <a:chExt cx="8181849" cy="1760942"/>
          </a:xfrm>
        </p:grpSpPr>
        <p:pic>
          <p:nvPicPr>
            <p:cNvPr id="8" name="Picture 7">
              <a:extLst>
                <a:ext uri="{FF2B5EF4-FFF2-40B4-BE49-F238E27FC236}">
                  <a16:creationId xmlns:a16="http://schemas.microsoft.com/office/drawing/2014/main" id="{C345A347-2546-7576-2789-1CA81A628156}"/>
                </a:ext>
              </a:extLst>
            </p:cNvPr>
            <p:cNvPicPr>
              <a:picLocks noChangeAspect="1"/>
            </p:cNvPicPr>
            <p:nvPr/>
          </p:nvPicPr>
          <p:blipFill>
            <a:blip r:embed="rId4"/>
            <a:stretch>
              <a:fillRect/>
            </a:stretch>
          </p:blipFill>
          <p:spPr>
            <a:xfrm>
              <a:off x="3645658" y="4162539"/>
              <a:ext cx="8181849" cy="1504442"/>
            </a:xfrm>
            <a:prstGeom prst="rect">
              <a:avLst/>
            </a:prstGeom>
          </p:spPr>
        </p:pic>
        <p:sp>
          <p:nvSpPr>
            <p:cNvPr id="7" name="TextBox 6">
              <a:extLst>
                <a:ext uri="{FF2B5EF4-FFF2-40B4-BE49-F238E27FC236}">
                  <a16:creationId xmlns:a16="http://schemas.microsoft.com/office/drawing/2014/main" id="{F4554E72-EECD-3CB1-279C-0F3C61202164}"/>
                </a:ext>
              </a:extLst>
            </p:cNvPr>
            <p:cNvSpPr txBox="1"/>
            <p:nvPr/>
          </p:nvSpPr>
          <p:spPr>
            <a:xfrm>
              <a:off x="3706547" y="5646482"/>
              <a:ext cx="4146550" cy="276999"/>
            </a:xfrm>
            <a:prstGeom prst="rect">
              <a:avLst/>
            </a:prstGeom>
            <a:noFill/>
          </p:spPr>
          <p:txBody>
            <a:bodyPr wrap="square" rtlCol="0">
              <a:spAutoFit/>
            </a:bodyPr>
            <a:lstStyle/>
            <a:p>
              <a:r>
                <a:rPr lang="en-US" sz="1200" b="0" i="1" u="none" strike="noStrike" baseline="0">
                  <a:latin typeface="Calibri" panose="020F0502020204030204" pitchFamily="34" charset="0"/>
                </a:rPr>
                <a:t>By Li et al. (2022) and Contreras-Pacheco and </a:t>
              </a:r>
              <a:r>
                <a:rPr lang="en-US" sz="1200" b="0" i="1" u="none" strike="noStrike" baseline="0" err="1">
                  <a:latin typeface="Calibri" panose="020F0502020204030204" pitchFamily="34" charset="0"/>
                </a:rPr>
                <a:t>Claasen</a:t>
              </a:r>
              <a:r>
                <a:rPr lang="en-US" sz="1200" b="0" i="1" u="none" strike="noStrike" baseline="0">
                  <a:latin typeface="Calibri" panose="020F0502020204030204" pitchFamily="34" charset="0"/>
                </a:rPr>
                <a:t> (2017).</a:t>
              </a:r>
              <a:endParaRPr lang="en-US" sz="1200"/>
            </a:p>
          </p:txBody>
        </p:sp>
      </p:grpSp>
      <p:sp>
        <p:nvSpPr>
          <p:cNvPr id="10" name="Oval 9">
            <a:extLst>
              <a:ext uri="{FF2B5EF4-FFF2-40B4-BE49-F238E27FC236}">
                <a16:creationId xmlns:a16="http://schemas.microsoft.com/office/drawing/2014/main" id="{4014FD29-5A24-4F81-B750-23120749EACF}"/>
              </a:ext>
            </a:extLst>
          </p:cNvPr>
          <p:cNvSpPr/>
          <p:nvPr/>
        </p:nvSpPr>
        <p:spPr>
          <a:xfrm>
            <a:off x="1953422" y="1361646"/>
            <a:ext cx="4044929" cy="1356360"/>
          </a:xfrm>
          <a:prstGeom prst="ellipse">
            <a:avLst/>
          </a:prstGeom>
          <a:noFill/>
          <a:ln w="57150">
            <a:solidFill>
              <a:srgbClr val="1052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CEC9BB18-63BE-5347-DFB9-C1208D5DBB96}"/>
              </a:ext>
            </a:extLst>
          </p:cNvPr>
          <p:cNvCxnSpPr>
            <a:cxnSpLocks/>
          </p:cNvCxnSpPr>
          <p:nvPr/>
        </p:nvCxnSpPr>
        <p:spPr>
          <a:xfrm flipV="1">
            <a:off x="4238999" y="1678963"/>
            <a:ext cx="0" cy="747533"/>
          </a:xfrm>
          <a:prstGeom prst="straightConnector1">
            <a:avLst/>
          </a:prstGeom>
          <a:ln w="57150">
            <a:solidFill>
              <a:srgbClr val="105227"/>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B997EC3-D8B4-7589-D134-753D65B080E0}"/>
              </a:ext>
            </a:extLst>
          </p:cNvPr>
          <p:cNvSpPr txBox="1"/>
          <p:nvPr/>
        </p:nvSpPr>
        <p:spPr>
          <a:xfrm>
            <a:off x="1157410" y="4579456"/>
            <a:ext cx="1726467" cy="369332"/>
          </a:xfrm>
          <a:prstGeom prst="rect">
            <a:avLst/>
          </a:prstGeom>
          <a:noFill/>
        </p:spPr>
        <p:txBody>
          <a:bodyPr wrap="square">
            <a:spAutoFit/>
          </a:bodyPr>
          <a:lstStyle/>
          <a:p>
            <a:r>
              <a:rPr lang="en-US" b="1" dirty="0">
                <a:solidFill>
                  <a:srgbClr val="105227"/>
                </a:solidFill>
              </a:rPr>
              <a:t>How to do it?</a:t>
            </a:r>
          </a:p>
        </p:txBody>
      </p:sp>
      <p:sp>
        <p:nvSpPr>
          <p:cNvPr id="19" name="TextBox 18">
            <a:extLst>
              <a:ext uri="{FF2B5EF4-FFF2-40B4-BE49-F238E27FC236}">
                <a16:creationId xmlns:a16="http://schemas.microsoft.com/office/drawing/2014/main" id="{B6127338-223E-840C-99E4-FDC61FCDCFCD}"/>
              </a:ext>
            </a:extLst>
          </p:cNvPr>
          <p:cNvSpPr txBox="1"/>
          <p:nvPr/>
        </p:nvSpPr>
        <p:spPr>
          <a:xfrm>
            <a:off x="996097" y="5755548"/>
            <a:ext cx="9301454" cy="646331"/>
          </a:xfrm>
          <a:prstGeom prst="rect">
            <a:avLst/>
          </a:prstGeom>
          <a:noFill/>
        </p:spPr>
        <p:txBody>
          <a:bodyPr wrap="square">
            <a:spAutoFit/>
          </a:bodyPr>
          <a:lstStyle/>
          <a:p>
            <a:pPr marL="742950" lvl="1" indent="-285750">
              <a:buFont typeface="Arial" panose="020B0604020202020204" pitchFamily="34" charset="0"/>
              <a:buChar char="•"/>
            </a:pPr>
            <a:r>
              <a:rPr lang="en-US" dirty="0">
                <a:solidFill>
                  <a:srgbClr val="105227"/>
                </a:solidFill>
              </a:rPr>
              <a:t>These labels (codes) were </a:t>
            </a:r>
            <a:r>
              <a:rPr lang="en-US" i="1" dirty="0">
                <a:solidFill>
                  <a:srgbClr val="105227"/>
                </a:solidFill>
              </a:rPr>
              <a:t>first created (inductively coded) </a:t>
            </a:r>
            <a:r>
              <a:rPr lang="en-US" dirty="0">
                <a:solidFill>
                  <a:srgbClr val="105227"/>
                </a:solidFill>
              </a:rPr>
              <a:t>by me by analyzing </a:t>
            </a:r>
            <a:r>
              <a:rPr lang="en-US" i="1" dirty="0">
                <a:solidFill>
                  <a:srgbClr val="105227"/>
                </a:solidFill>
              </a:rPr>
              <a:t>sample companies</a:t>
            </a:r>
          </a:p>
        </p:txBody>
      </p:sp>
      <p:sp>
        <p:nvSpPr>
          <p:cNvPr id="21" name="TextBox 20">
            <a:extLst>
              <a:ext uri="{FF2B5EF4-FFF2-40B4-BE49-F238E27FC236}">
                <a16:creationId xmlns:a16="http://schemas.microsoft.com/office/drawing/2014/main" id="{EC02058D-60DB-062B-D17A-182F8FBF07BD}"/>
              </a:ext>
            </a:extLst>
          </p:cNvPr>
          <p:cNvSpPr txBox="1"/>
          <p:nvPr/>
        </p:nvSpPr>
        <p:spPr>
          <a:xfrm>
            <a:off x="996097" y="5024206"/>
            <a:ext cx="9499073" cy="646331"/>
          </a:xfrm>
          <a:prstGeom prst="rect">
            <a:avLst/>
          </a:prstGeom>
          <a:noFill/>
        </p:spPr>
        <p:txBody>
          <a:bodyPr wrap="square">
            <a:spAutoFit/>
          </a:bodyPr>
          <a:lstStyle/>
          <a:p>
            <a:pPr marL="742950" lvl="1" indent="-285750">
              <a:buFont typeface="Arial" panose="020B0604020202020204" pitchFamily="34" charset="0"/>
              <a:buChar char="•"/>
            </a:pPr>
            <a:r>
              <a:rPr lang="en-US" dirty="0">
                <a:solidFill>
                  <a:srgbClr val="105227"/>
                </a:solidFill>
              </a:rPr>
              <a:t>By assigning to </a:t>
            </a:r>
            <a:r>
              <a:rPr lang="en-US" i="1" dirty="0">
                <a:solidFill>
                  <a:srgbClr val="105227"/>
                </a:solidFill>
              </a:rPr>
              <a:t>each sentence </a:t>
            </a:r>
            <a:r>
              <a:rPr lang="en-US" dirty="0">
                <a:solidFill>
                  <a:srgbClr val="105227"/>
                </a:solidFill>
              </a:rPr>
              <a:t>of a company </a:t>
            </a:r>
            <a:r>
              <a:rPr lang="en-US" i="1" dirty="0">
                <a:solidFill>
                  <a:srgbClr val="105227"/>
                </a:solidFill>
              </a:rPr>
              <a:t>a label (code) </a:t>
            </a:r>
            <a:r>
              <a:rPr lang="en-US" dirty="0">
                <a:solidFill>
                  <a:srgbClr val="105227"/>
                </a:solidFill>
              </a:rPr>
              <a:t>that represent different levels of communication intensity. This is done using </a:t>
            </a:r>
            <a:r>
              <a:rPr lang="en-US" i="1" dirty="0">
                <a:solidFill>
                  <a:srgbClr val="105227"/>
                </a:solidFill>
              </a:rPr>
              <a:t>GPT (ChatGPT) as a classifier (deductive coder)</a:t>
            </a:r>
          </a:p>
        </p:txBody>
      </p:sp>
      <p:sp>
        <p:nvSpPr>
          <p:cNvPr id="22" name="Title 1">
            <a:extLst>
              <a:ext uri="{FF2B5EF4-FFF2-40B4-BE49-F238E27FC236}">
                <a16:creationId xmlns:a16="http://schemas.microsoft.com/office/drawing/2014/main" id="{9C474C3F-AF37-C077-B688-A09C4F158FB7}"/>
              </a:ext>
            </a:extLst>
          </p:cNvPr>
          <p:cNvSpPr txBox="1">
            <a:spLocks/>
          </p:cNvSpPr>
          <p:nvPr/>
        </p:nvSpPr>
        <p:spPr>
          <a:xfrm>
            <a:off x="622300" y="393700"/>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Communication</a:t>
            </a:r>
            <a:endParaRPr lang="en-US" i="1" dirty="0"/>
          </a:p>
        </p:txBody>
      </p:sp>
    </p:spTree>
    <p:extLst>
      <p:ext uri="{BB962C8B-B14F-4D97-AF65-F5344CB8AC3E}">
        <p14:creationId xmlns:p14="http://schemas.microsoft.com/office/powerpoint/2010/main" val="308773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build="p"/>
      <p:bldP spid="10" grpId="0" animBg="1"/>
      <p:bldP spid="16" grpId="0"/>
      <p:bldP spid="19"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45D5B5-1380-8F1B-DFC5-D05728131645}"/>
              </a:ext>
            </a:extLst>
          </p:cNvPr>
          <p:cNvSpPr txBox="1">
            <a:spLocks/>
          </p:cNvSpPr>
          <p:nvPr/>
        </p:nvSpPr>
        <p:spPr>
          <a:xfrm>
            <a:off x="622300" y="393700"/>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Communication codes</a:t>
            </a:r>
            <a:endParaRPr lang="en-US" i="1" dirty="0"/>
          </a:p>
        </p:txBody>
      </p:sp>
      <p:graphicFrame>
        <p:nvGraphicFramePr>
          <p:cNvPr id="5" name="Table 4">
            <a:extLst>
              <a:ext uri="{FF2B5EF4-FFF2-40B4-BE49-F238E27FC236}">
                <a16:creationId xmlns:a16="http://schemas.microsoft.com/office/drawing/2014/main" id="{C765C3A3-B513-BC50-8206-58C715808915}"/>
              </a:ext>
            </a:extLst>
          </p:cNvPr>
          <p:cNvGraphicFramePr>
            <a:graphicFrameLocks noGrp="1"/>
          </p:cNvGraphicFramePr>
          <p:nvPr>
            <p:extLst>
              <p:ext uri="{D42A27DB-BD31-4B8C-83A1-F6EECF244321}">
                <p14:modId xmlns:p14="http://schemas.microsoft.com/office/powerpoint/2010/main" val="2659300393"/>
              </p:ext>
            </p:extLst>
          </p:nvPr>
        </p:nvGraphicFramePr>
        <p:xfrm>
          <a:off x="1277566" y="1177778"/>
          <a:ext cx="6692631" cy="5167324"/>
        </p:xfrm>
        <a:graphic>
          <a:graphicData uri="http://schemas.openxmlformats.org/drawingml/2006/table">
            <a:tbl>
              <a:tblPr firstRow="1" bandRow="1">
                <a:tableStyleId>{5C22544A-7EE6-4342-B048-85BDC9FD1C3A}</a:tableStyleId>
              </a:tblPr>
              <a:tblGrid>
                <a:gridCol w="2859933">
                  <a:extLst>
                    <a:ext uri="{9D8B030D-6E8A-4147-A177-3AD203B41FA5}">
                      <a16:colId xmlns:a16="http://schemas.microsoft.com/office/drawing/2014/main" val="4288048723"/>
                    </a:ext>
                  </a:extLst>
                </a:gridCol>
                <a:gridCol w="3832698">
                  <a:extLst>
                    <a:ext uri="{9D8B030D-6E8A-4147-A177-3AD203B41FA5}">
                      <a16:colId xmlns:a16="http://schemas.microsoft.com/office/drawing/2014/main" val="3300673567"/>
                    </a:ext>
                  </a:extLst>
                </a:gridCol>
              </a:tblGrid>
              <a:tr h="355471">
                <a:tc>
                  <a:txBody>
                    <a:bodyPr/>
                    <a:lstStyle/>
                    <a:p>
                      <a:pPr algn="ctr"/>
                      <a:r>
                        <a:rPr lang="en-US" noProof="0" dirty="0"/>
                        <a:t>Label</a:t>
                      </a:r>
                    </a:p>
                  </a:txBody>
                  <a:tcPr/>
                </a:tc>
                <a:tc>
                  <a:txBody>
                    <a:bodyPr/>
                    <a:lstStyle/>
                    <a:p>
                      <a:pPr algn="ctr"/>
                      <a:r>
                        <a:rPr lang="en-US" noProof="0" dirty="0"/>
                        <a:t>Description</a:t>
                      </a:r>
                    </a:p>
                  </a:txBody>
                  <a:tcPr/>
                </a:tc>
                <a:extLst>
                  <a:ext uri="{0D108BD9-81ED-4DB2-BD59-A6C34878D82A}">
                    <a16:rowId xmlns:a16="http://schemas.microsoft.com/office/drawing/2014/main" val="97288902"/>
                  </a:ext>
                </a:extLst>
              </a:tr>
              <a:tr h="8678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err="1">
                          <a:solidFill>
                            <a:schemeClr val="dk1"/>
                          </a:solidFill>
                          <a:latin typeface="+mn-lt"/>
                          <a:ea typeface="+mn-ea"/>
                          <a:cs typeface="+mn-cs"/>
                        </a:rPr>
                        <a:t>stating_intentions</a:t>
                      </a:r>
                      <a:r>
                        <a:rPr lang="en-US" sz="1800" b="1" i="0" u="none" strike="noStrike" kern="1200" baseline="0" dirty="0">
                          <a:solidFill>
                            <a:schemeClr val="dk1"/>
                          </a:solidFill>
                          <a:latin typeface="+mn-lt"/>
                          <a:ea typeface="+mn-ea"/>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It is stating what they (will) do (policy) or want to achieve (target or goal). </a:t>
                      </a:r>
                    </a:p>
                  </a:txBody>
                  <a:tcPr/>
                </a:tc>
                <a:extLst>
                  <a:ext uri="{0D108BD9-81ED-4DB2-BD59-A6C34878D82A}">
                    <a16:rowId xmlns:a16="http://schemas.microsoft.com/office/drawing/2014/main" val="662334979"/>
                  </a:ext>
                </a:extLst>
              </a:tr>
              <a:tr h="6220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err="1">
                          <a:solidFill>
                            <a:schemeClr val="dk1"/>
                          </a:solidFill>
                          <a:latin typeface="+mn-lt"/>
                          <a:ea typeface="+mn-ea"/>
                          <a:cs typeface="+mn-cs"/>
                        </a:rPr>
                        <a:t>acknowledge_importance</a:t>
                      </a:r>
                      <a:r>
                        <a:rPr lang="en-US" sz="1800" b="1" i="0" u="none" strike="noStrike" kern="1200" baseline="0" dirty="0">
                          <a:solidFill>
                            <a:schemeClr val="dk1"/>
                          </a:solidFill>
                          <a:latin typeface="+mn-lt"/>
                          <a:ea typeface="+mn-ea"/>
                          <a:cs typeface="+mn-cs"/>
                        </a:rPr>
                        <a:t> </a:t>
                      </a:r>
                    </a:p>
                    <a:p>
                      <a:pPr algn="ctr"/>
                      <a:endParaRPr lang="en-US" b="1"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It is acknowledging the importance of them taking some actions.</a:t>
                      </a:r>
                    </a:p>
                  </a:txBody>
                  <a:tcPr/>
                </a:tc>
                <a:extLst>
                  <a:ext uri="{0D108BD9-81ED-4DB2-BD59-A6C34878D82A}">
                    <a16:rowId xmlns:a16="http://schemas.microsoft.com/office/drawing/2014/main" val="3105794711"/>
                  </a:ext>
                </a:extLst>
              </a:tr>
              <a:tr h="8678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err="1">
                          <a:solidFill>
                            <a:schemeClr val="dk1"/>
                          </a:solidFill>
                          <a:latin typeface="+mn-lt"/>
                          <a:ea typeface="+mn-ea"/>
                          <a:cs typeface="+mn-cs"/>
                        </a:rPr>
                        <a:t>support_for_policy</a:t>
                      </a:r>
                      <a:r>
                        <a:rPr lang="en-US" sz="1800" b="1" i="0" u="none" strike="noStrike" kern="1200" baseline="0" dirty="0">
                          <a:solidFill>
                            <a:schemeClr val="dk1"/>
                          </a:solidFill>
                          <a:latin typeface="+mn-lt"/>
                          <a:ea typeface="+mn-ea"/>
                          <a:cs typeface="+mn-cs"/>
                        </a:rPr>
                        <a:t> </a:t>
                      </a:r>
                    </a:p>
                    <a:p>
                      <a:pPr algn="ctr"/>
                      <a:endParaRPr lang="en-US" b="1"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It is stating the support for a piece of climate legislation.</a:t>
                      </a:r>
                    </a:p>
                  </a:txBody>
                  <a:tcPr/>
                </a:tc>
                <a:extLst>
                  <a:ext uri="{0D108BD9-81ED-4DB2-BD59-A6C34878D82A}">
                    <a16:rowId xmlns:a16="http://schemas.microsoft.com/office/drawing/2014/main" val="2491284319"/>
                  </a:ext>
                </a:extLst>
              </a:tr>
              <a:tr h="6738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err="1">
                          <a:solidFill>
                            <a:schemeClr val="dk1"/>
                          </a:solidFill>
                          <a:latin typeface="+mn-lt"/>
                          <a:ea typeface="+mn-ea"/>
                          <a:cs typeface="+mn-cs"/>
                        </a:rPr>
                        <a:t>support_for_government</a:t>
                      </a:r>
                      <a:r>
                        <a:rPr lang="en-US" sz="1800" b="1" i="0" u="none" strike="noStrike" kern="1200" baseline="0" dirty="0">
                          <a:solidFill>
                            <a:schemeClr val="dk1"/>
                          </a:solidFill>
                          <a:latin typeface="+mn-lt"/>
                          <a:ea typeface="+mn-ea"/>
                          <a:cs typeface="+mn-cs"/>
                        </a:rPr>
                        <a:t> </a:t>
                      </a:r>
                    </a:p>
                    <a:p>
                      <a:pPr algn="ctr"/>
                      <a:endParaRPr lang="en-US" b="1"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It is stating the support for governments’ climate action.</a:t>
                      </a:r>
                    </a:p>
                  </a:txBody>
                  <a:tcPr/>
                </a:tc>
                <a:extLst>
                  <a:ext uri="{0D108BD9-81ED-4DB2-BD59-A6C34878D82A}">
                    <a16:rowId xmlns:a16="http://schemas.microsoft.com/office/drawing/2014/main" val="475282842"/>
                  </a:ext>
                </a:extLst>
              </a:tr>
              <a:tr h="6738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err="1">
                          <a:solidFill>
                            <a:schemeClr val="dk1"/>
                          </a:solidFill>
                          <a:latin typeface="+mn-lt"/>
                          <a:ea typeface="+mn-ea"/>
                          <a:cs typeface="+mn-cs"/>
                        </a:rPr>
                        <a:t>company_beliefs</a:t>
                      </a:r>
                      <a:r>
                        <a:rPr lang="en-US" sz="1800" b="1" i="0" u="none" strike="noStrike" kern="1200" baseline="0" dirty="0">
                          <a:solidFill>
                            <a:schemeClr val="dk1"/>
                          </a:solidFill>
                          <a:latin typeface="+mn-lt"/>
                          <a:ea typeface="+mn-ea"/>
                          <a:cs typeface="+mn-cs"/>
                        </a:rPr>
                        <a:t> </a:t>
                      </a:r>
                    </a:p>
                    <a:p>
                      <a:pPr algn="ctr"/>
                      <a:endParaRPr lang="en-US" b="1"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It is stating a belief the company itself has about the topic in general. </a:t>
                      </a:r>
                    </a:p>
                  </a:txBody>
                  <a:tcPr/>
                </a:tc>
                <a:extLst>
                  <a:ext uri="{0D108BD9-81ED-4DB2-BD59-A6C34878D82A}">
                    <a16:rowId xmlns:a16="http://schemas.microsoft.com/office/drawing/2014/main" val="3696855466"/>
                  </a:ext>
                </a:extLst>
              </a:tr>
              <a:tr h="10780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err="1">
                          <a:solidFill>
                            <a:schemeClr val="dk1"/>
                          </a:solidFill>
                          <a:latin typeface="+mn-lt"/>
                          <a:ea typeface="+mn-ea"/>
                          <a:cs typeface="+mn-cs"/>
                        </a:rPr>
                        <a:t>common_beliefs</a:t>
                      </a:r>
                      <a:r>
                        <a:rPr lang="en-US" sz="1800" b="1" i="0" u="none" strike="noStrike" kern="1200" baseline="0" dirty="0">
                          <a:solidFill>
                            <a:schemeClr val="dk1"/>
                          </a:solidFill>
                          <a:latin typeface="+mn-lt"/>
                          <a:ea typeface="+mn-ea"/>
                          <a:cs typeface="+mn-cs"/>
                        </a:rPr>
                        <a:t> </a:t>
                      </a:r>
                    </a:p>
                    <a:p>
                      <a:pPr algn="ctr"/>
                      <a:endParaRPr lang="en-US" b="1"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General beliefs about climate change or what is should be done about it but it is not clear who is expressing it.</a:t>
                      </a:r>
                    </a:p>
                  </a:txBody>
                  <a:tcPr/>
                </a:tc>
                <a:extLst>
                  <a:ext uri="{0D108BD9-81ED-4DB2-BD59-A6C34878D82A}">
                    <a16:rowId xmlns:a16="http://schemas.microsoft.com/office/drawing/2014/main" val="1363993478"/>
                  </a:ext>
                </a:extLst>
              </a:tr>
            </a:tbl>
          </a:graphicData>
        </a:graphic>
      </p:graphicFrame>
      <p:sp>
        <p:nvSpPr>
          <p:cNvPr id="9" name="Rectangle 8">
            <a:extLst>
              <a:ext uri="{FF2B5EF4-FFF2-40B4-BE49-F238E27FC236}">
                <a16:creationId xmlns:a16="http://schemas.microsoft.com/office/drawing/2014/main" id="{2D86AEF5-AAC6-8884-F9D4-5BEF54E42EDE}"/>
              </a:ext>
            </a:extLst>
          </p:cNvPr>
          <p:cNvSpPr/>
          <p:nvPr/>
        </p:nvSpPr>
        <p:spPr>
          <a:xfrm>
            <a:off x="8241719" y="1344831"/>
            <a:ext cx="3595969" cy="10269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baseline="0" dirty="0">
                <a:solidFill>
                  <a:schemeClr val="bg1"/>
                </a:solidFill>
                <a:latin typeface="+mn-lt"/>
                <a:ea typeface="+mn-ea"/>
                <a:cs typeface="+mn-cs"/>
              </a:rPr>
              <a:t>“We remain committed to reaching net-zero carbon emissions across our operations by 2040." (Amazon)</a:t>
            </a:r>
          </a:p>
        </p:txBody>
      </p:sp>
      <p:sp>
        <p:nvSpPr>
          <p:cNvPr id="10" name="Rectangle 9">
            <a:extLst>
              <a:ext uri="{FF2B5EF4-FFF2-40B4-BE49-F238E27FC236}">
                <a16:creationId xmlns:a16="http://schemas.microsoft.com/office/drawing/2014/main" id="{99537116-7C98-832A-2D12-1478D06760F0}"/>
              </a:ext>
            </a:extLst>
          </p:cNvPr>
          <p:cNvSpPr/>
          <p:nvPr/>
        </p:nvSpPr>
        <p:spPr>
          <a:xfrm>
            <a:off x="1631852" y="1583982"/>
            <a:ext cx="6161650" cy="787791"/>
          </a:xfrm>
          <a:prstGeom prst="rect">
            <a:avLst/>
          </a:prstGeom>
          <a:solidFill>
            <a:srgbClr val="FFFF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39FF5-73CB-67B0-462A-B28AFF9948E3}"/>
              </a:ext>
            </a:extLst>
          </p:cNvPr>
          <p:cNvSpPr/>
          <p:nvPr/>
        </p:nvSpPr>
        <p:spPr>
          <a:xfrm>
            <a:off x="8235686" y="2915528"/>
            <a:ext cx="3595969" cy="10269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bg1"/>
                </a:solidFill>
                <a:latin typeface="+mn-lt"/>
                <a:ea typeface="+mn-ea"/>
                <a:cs typeface="+mn-cs"/>
              </a:rPr>
              <a:t>"The Volkswagen Group is committed to the goals of the Paris Agreement." (Volkswagen)</a:t>
            </a:r>
          </a:p>
        </p:txBody>
      </p:sp>
      <p:sp>
        <p:nvSpPr>
          <p:cNvPr id="12" name="Rectangle 11">
            <a:extLst>
              <a:ext uri="{FF2B5EF4-FFF2-40B4-BE49-F238E27FC236}">
                <a16:creationId xmlns:a16="http://schemas.microsoft.com/office/drawing/2014/main" id="{971568D3-C0E1-5C79-65F4-0D898CA620FC}"/>
              </a:ext>
            </a:extLst>
          </p:cNvPr>
          <p:cNvSpPr/>
          <p:nvPr/>
        </p:nvSpPr>
        <p:spPr>
          <a:xfrm>
            <a:off x="1631852" y="3035104"/>
            <a:ext cx="6161650" cy="787791"/>
          </a:xfrm>
          <a:prstGeom prst="rect">
            <a:avLst/>
          </a:prstGeom>
          <a:solidFill>
            <a:srgbClr val="FFFF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5741ED-CDDB-6A1E-FEBC-3C2C31CADB42}"/>
              </a:ext>
            </a:extLst>
          </p:cNvPr>
          <p:cNvSpPr/>
          <p:nvPr/>
        </p:nvSpPr>
        <p:spPr>
          <a:xfrm>
            <a:off x="8235686" y="5250765"/>
            <a:ext cx="3595969" cy="10269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bg1"/>
                </a:solidFill>
                <a:latin typeface="+mn-lt"/>
                <a:ea typeface="+mn-ea"/>
                <a:cs typeface="+mn-cs"/>
              </a:rPr>
              <a:t>“Climate change is one of the most important global issues impacting business and society." (Aramco)</a:t>
            </a:r>
          </a:p>
        </p:txBody>
      </p:sp>
      <p:sp>
        <p:nvSpPr>
          <p:cNvPr id="14" name="Rectangle 13">
            <a:extLst>
              <a:ext uri="{FF2B5EF4-FFF2-40B4-BE49-F238E27FC236}">
                <a16:creationId xmlns:a16="http://schemas.microsoft.com/office/drawing/2014/main" id="{045C06FC-557E-1D6A-C895-C801776019DF}"/>
              </a:ext>
            </a:extLst>
          </p:cNvPr>
          <p:cNvSpPr/>
          <p:nvPr/>
        </p:nvSpPr>
        <p:spPr>
          <a:xfrm>
            <a:off x="1543056" y="5310553"/>
            <a:ext cx="6250446" cy="907367"/>
          </a:xfrm>
          <a:prstGeom prst="rect">
            <a:avLst/>
          </a:prstGeom>
          <a:solidFill>
            <a:srgbClr val="FFFF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4FFE8F3-BA68-908C-1462-BE580478B723}"/>
              </a:ext>
            </a:extLst>
          </p:cNvPr>
          <p:cNvCxnSpPr>
            <a:cxnSpLocks/>
          </p:cNvCxnSpPr>
          <p:nvPr/>
        </p:nvCxnSpPr>
        <p:spPr>
          <a:xfrm flipV="1">
            <a:off x="933091" y="1177778"/>
            <a:ext cx="0" cy="5040142"/>
          </a:xfrm>
          <a:prstGeom prst="straightConnector1">
            <a:avLst/>
          </a:prstGeom>
          <a:ln w="57150">
            <a:solidFill>
              <a:srgbClr val="105227"/>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A10D192-339F-8F5D-69AF-12C7331219AC}"/>
              </a:ext>
            </a:extLst>
          </p:cNvPr>
          <p:cNvSpPr txBox="1"/>
          <p:nvPr/>
        </p:nvSpPr>
        <p:spPr>
          <a:xfrm>
            <a:off x="430736" y="2839203"/>
            <a:ext cx="553998" cy="1395172"/>
          </a:xfrm>
          <a:prstGeom prst="rect">
            <a:avLst/>
          </a:prstGeom>
          <a:noFill/>
        </p:spPr>
        <p:txBody>
          <a:bodyPr vert="vert270" wrap="square" rtlCol="0">
            <a:spAutoFit/>
          </a:bodyPr>
          <a:lstStyle/>
          <a:p>
            <a:pPr algn="ctr"/>
            <a:r>
              <a:rPr lang="en-US" sz="2400" b="1" dirty="0"/>
              <a:t>Intensity</a:t>
            </a:r>
          </a:p>
        </p:txBody>
      </p:sp>
    </p:spTree>
    <p:extLst>
      <p:ext uri="{BB962C8B-B14F-4D97-AF65-F5344CB8AC3E}">
        <p14:creationId xmlns:p14="http://schemas.microsoft.com/office/powerpoint/2010/main" val="27589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5A04CD-7362-E903-B083-505765F87B7D}"/>
              </a:ext>
            </a:extLst>
          </p:cNvPr>
          <p:cNvSpPr txBox="1">
            <a:spLocks/>
          </p:cNvSpPr>
          <p:nvPr/>
        </p:nvSpPr>
        <p:spPr>
          <a:xfrm>
            <a:off x="622300" y="393700"/>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Communication codes</a:t>
            </a:r>
            <a:endParaRPr lang="en-US" i="1" dirty="0"/>
          </a:p>
        </p:txBody>
      </p:sp>
      <p:pic>
        <p:nvPicPr>
          <p:cNvPr id="6" name="Picture 5" descr="A diagram of a flowchart&#10;&#10;Description automatically generated">
            <a:extLst>
              <a:ext uri="{FF2B5EF4-FFF2-40B4-BE49-F238E27FC236}">
                <a16:creationId xmlns:a16="http://schemas.microsoft.com/office/drawing/2014/main" id="{822E2D1C-2437-9DAA-8226-536B480381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143" y="1915814"/>
            <a:ext cx="11415713" cy="3026371"/>
          </a:xfrm>
          <a:prstGeom prst="rect">
            <a:avLst/>
          </a:prstGeom>
        </p:spPr>
      </p:pic>
      <p:cxnSp>
        <p:nvCxnSpPr>
          <p:cNvPr id="7" name="Straight Arrow Connector 6">
            <a:extLst>
              <a:ext uri="{FF2B5EF4-FFF2-40B4-BE49-F238E27FC236}">
                <a16:creationId xmlns:a16="http://schemas.microsoft.com/office/drawing/2014/main" id="{E37957F3-3753-F714-2A8C-33F2BFC5C71F}"/>
              </a:ext>
            </a:extLst>
          </p:cNvPr>
          <p:cNvCxnSpPr>
            <a:cxnSpLocks/>
          </p:cNvCxnSpPr>
          <p:nvPr/>
        </p:nvCxnSpPr>
        <p:spPr>
          <a:xfrm flipH="1">
            <a:off x="622300" y="5275385"/>
            <a:ext cx="10941343" cy="0"/>
          </a:xfrm>
          <a:prstGeom prst="straightConnector1">
            <a:avLst/>
          </a:prstGeom>
          <a:ln w="57150">
            <a:solidFill>
              <a:srgbClr val="105227"/>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E6941C-05CD-0BAF-B041-4658B561CDD3}"/>
              </a:ext>
            </a:extLst>
          </p:cNvPr>
          <p:cNvSpPr txBox="1"/>
          <p:nvPr/>
        </p:nvSpPr>
        <p:spPr>
          <a:xfrm>
            <a:off x="4918665" y="5433366"/>
            <a:ext cx="2354667" cy="461665"/>
          </a:xfrm>
          <a:prstGeom prst="rect">
            <a:avLst/>
          </a:prstGeom>
          <a:noFill/>
        </p:spPr>
        <p:txBody>
          <a:bodyPr vert="horz" wrap="square" rtlCol="0">
            <a:spAutoFit/>
          </a:bodyPr>
          <a:lstStyle/>
          <a:p>
            <a:pPr algn="ctr"/>
            <a:r>
              <a:rPr lang="en-US" sz="2400" b="1" dirty="0"/>
              <a:t>Intensity</a:t>
            </a:r>
          </a:p>
        </p:txBody>
      </p:sp>
      <p:pic>
        <p:nvPicPr>
          <p:cNvPr id="13" name="Picture 12" descr="A diagram of a flowchart&#10;&#10;Description automatically generated">
            <a:extLst>
              <a:ext uri="{FF2B5EF4-FFF2-40B4-BE49-F238E27FC236}">
                <a16:creationId xmlns:a16="http://schemas.microsoft.com/office/drawing/2014/main" id="{261CA54A-92F9-F41E-C245-07FD49DD6E67}"/>
              </a:ext>
            </a:extLst>
          </p:cNvPr>
          <p:cNvPicPr>
            <a:picLocks noChangeAspect="1"/>
          </p:cNvPicPr>
          <p:nvPr/>
        </p:nvPicPr>
        <p:blipFill rotWithShape="1">
          <a:blip r:embed="rId4">
            <a:extLst>
              <a:ext uri="{28A0092B-C50C-407E-A947-70E740481C1C}">
                <a14:useLocalDpi xmlns:a14="http://schemas.microsoft.com/office/drawing/2010/main" val="0"/>
              </a:ext>
            </a:extLst>
          </a:blip>
          <a:srcRect l="3623" t="78007" r="16277" b="-1"/>
          <a:stretch/>
        </p:blipFill>
        <p:spPr>
          <a:xfrm>
            <a:off x="801858" y="4276578"/>
            <a:ext cx="9144000" cy="665606"/>
          </a:xfrm>
          <a:prstGeom prst="rect">
            <a:avLst/>
          </a:prstGeom>
        </p:spPr>
      </p:pic>
      <p:sp>
        <p:nvSpPr>
          <p:cNvPr id="16" name="Rectangle 15">
            <a:extLst>
              <a:ext uri="{FF2B5EF4-FFF2-40B4-BE49-F238E27FC236}">
                <a16:creationId xmlns:a16="http://schemas.microsoft.com/office/drawing/2014/main" id="{8F7CE677-4B38-0586-A56F-5684DE207E27}"/>
              </a:ext>
            </a:extLst>
          </p:cNvPr>
          <p:cNvSpPr/>
          <p:nvPr/>
        </p:nvSpPr>
        <p:spPr>
          <a:xfrm>
            <a:off x="6963844" y="909258"/>
            <a:ext cx="2771000" cy="9022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u="none" strike="noStrike" kern="1200" baseline="0" dirty="0">
                <a:solidFill>
                  <a:schemeClr val="bg1"/>
                </a:solidFill>
                <a:latin typeface="+mn-lt"/>
                <a:ea typeface="+mn-ea"/>
                <a:cs typeface="+mn-cs"/>
              </a:rPr>
              <a:t>“We remain committed to reaching net-zero carbon emissions across our operations by 2040." (Amazon)</a:t>
            </a:r>
          </a:p>
        </p:txBody>
      </p:sp>
      <p:pic>
        <p:nvPicPr>
          <p:cNvPr id="18" name="Picture 17">
            <a:extLst>
              <a:ext uri="{FF2B5EF4-FFF2-40B4-BE49-F238E27FC236}">
                <a16:creationId xmlns:a16="http://schemas.microsoft.com/office/drawing/2014/main" id="{CAA78913-EA9C-54D0-56D4-F0F18DE22C8F}"/>
              </a:ext>
            </a:extLst>
          </p:cNvPr>
          <p:cNvPicPr>
            <a:picLocks noChangeAspect="1"/>
          </p:cNvPicPr>
          <p:nvPr/>
        </p:nvPicPr>
        <p:blipFill>
          <a:blip r:embed="rId5"/>
          <a:stretch>
            <a:fillRect/>
          </a:stretch>
        </p:blipFill>
        <p:spPr>
          <a:xfrm>
            <a:off x="6992895" y="793750"/>
            <a:ext cx="4566775" cy="5032921"/>
          </a:xfrm>
          <a:prstGeom prst="rect">
            <a:avLst/>
          </a:prstGeom>
        </p:spPr>
      </p:pic>
      <p:sp>
        <p:nvSpPr>
          <p:cNvPr id="21" name="Rectangle 20">
            <a:extLst>
              <a:ext uri="{FF2B5EF4-FFF2-40B4-BE49-F238E27FC236}">
                <a16:creationId xmlns:a16="http://schemas.microsoft.com/office/drawing/2014/main" id="{1317DFAE-87C2-DB2A-B61F-5D3C47919A93}"/>
              </a:ext>
            </a:extLst>
          </p:cNvPr>
          <p:cNvSpPr/>
          <p:nvPr/>
        </p:nvSpPr>
        <p:spPr>
          <a:xfrm>
            <a:off x="2133262" y="1141372"/>
            <a:ext cx="2785403" cy="1183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Accuracy:</a:t>
            </a:r>
          </a:p>
          <a:p>
            <a:pPr marL="285750" indent="-285750">
              <a:buFont typeface="Arial" panose="020B0604020202020204" pitchFamily="34" charset="0"/>
              <a:buChar char="•"/>
            </a:pPr>
            <a:r>
              <a:rPr lang="en-US" dirty="0"/>
              <a:t>GPT as a coder: 84%</a:t>
            </a:r>
          </a:p>
          <a:p>
            <a:pPr marL="285750" indent="-285750">
              <a:buFont typeface="Arial" panose="020B0604020202020204" pitchFamily="34" charset="0"/>
              <a:buChar char="•"/>
            </a:pPr>
            <a:endParaRPr lang="en-US" dirty="0"/>
          </a:p>
        </p:txBody>
      </p:sp>
      <p:sp>
        <p:nvSpPr>
          <p:cNvPr id="23" name="TextBox 22">
            <a:extLst>
              <a:ext uri="{FF2B5EF4-FFF2-40B4-BE49-F238E27FC236}">
                <a16:creationId xmlns:a16="http://schemas.microsoft.com/office/drawing/2014/main" id="{B4A805F3-E1A8-DACE-8035-B54CE61D22C0}"/>
              </a:ext>
            </a:extLst>
          </p:cNvPr>
          <p:cNvSpPr txBox="1"/>
          <p:nvPr/>
        </p:nvSpPr>
        <p:spPr>
          <a:xfrm>
            <a:off x="2133262" y="1915814"/>
            <a:ext cx="246888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GPT of this tree: 61% </a:t>
            </a:r>
          </a:p>
        </p:txBody>
      </p:sp>
      <p:grpSp>
        <p:nvGrpSpPr>
          <p:cNvPr id="12" name="Group 11">
            <a:extLst>
              <a:ext uri="{FF2B5EF4-FFF2-40B4-BE49-F238E27FC236}">
                <a16:creationId xmlns:a16="http://schemas.microsoft.com/office/drawing/2014/main" id="{1D964AC1-6D89-C98B-8D89-1763377E2558}"/>
              </a:ext>
            </a:extLst>
          </p:cNvPr>
          <p:cNvGrpSpPr/>
          <p:nvPr/>
        </p:nvGrpSpPr>
        <p:grpSpPr>
          <a:xfrm>
            <a:off x="1005234" y="2498134"/>
            <a:ext cx="9778880" cy="2781671"/>
            <a:chOff x="1005234" y="2498134"/>
            <a:chExt cx="9778880" cy="2781671"/>
          </a:xfrm>
        </p:grpSpPr>
        <p:sp>
          <p:nvSpPr>
            <p:cNvPr id="3" name="Oval 2">
              <a:extLst>
                <a:ext uri="{FF2B5EF4-FFF2-40B4-BE49-F238E27FC236}">
                  <a16:creationId xmlns:a16="http://schemas.microsoft.com/office/drawing/2014/main" id="{A6A4646B-2C33-529F-F0D9-D0FA0BB092AE}"/>
                </a:ext>
              </a:extLst>
            </p:cNvPr>
            <p:cNvSpPr/>
            <p:nvPr/>
          </p:nvSpPr>
          <p:spPr>
            <a:xfrm>
              <a:off x="4809000" y="2498134"/>
              <a:ext cx="5975114" cy="1056430"/>
            </a:xfrm>
            <a:prstGeom prst="ellipse">
              <a:avLst/>
            </a:prstGeom>
            <a:noFill/>
            <a:ln w="57150">
              <a:solidFill>
                <a:srgbClr val="1052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7DBE291-4A46-588F-BAB2-38330251A310}"/>
                </a:ext>
              </a:extLst>
            </p:cNvPr>
            <p:cNvSpPr/>
            <p:nvPr/>
          </p:nvSpPr>
          <p:spPr>
            <a:xfrm>
              <a:off x="4104034" y="4071420"/>
              <a:ext cx="3327279" cy="1056430"/>
            </a:xfrm>
            <a:prstGeom prst="ellipse">
              <a:avLst/>
            </a:prstGeom>
            <a:noFill/>
            <a:ln w="57150">
              <a:solidFill>
                <a:srgbClr val="1052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9FFB4CF-F081-A273-4E0F-BE76BC705C0E}"/>
                </a:ext>
              </a:extLst>
            </p:cNvPr>
            <p:cNvSpPr/>
            <p:nvPr/>
          </p:nvSpPr>
          <p:spPr>
            <a:xfrm>
              <a:off x="1959328" y="3412414"/>
              <a:ext cx="7927915" cy="1056430"/>
            </a:xfrm>
            <a:prstGeom prst="ellipse">
              <a:avLst/>
            </a:prstGeom>
            <a:noFill/>
            <a:ln w="57150">
              <a:solidFill>
                <a:srgbClr val="1052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BF0975D-8653-5BFA-5AC5-8BCC5CBA702E}"/>
                </a:ext>
              </a:extLst>
            </p:cNvPr>
            <p:cNvSpPr/>
            <p:nvPr/>
          </p:nvSpPr>
          <p:spPr>
            <a:xfrm>
              <a:off x="1005234" y="4223375"/>
              <a:ext cx="3327279" cy="1056430"/>
            </a:xfrm>
            <a:prstGeom prst="ellipse">
              <a:avLst/>
            </a:prstGeom>
            <a:noFill/>
            <a:ln w="57150">
              <a:solidFill>
                <a:srgbClr val="1052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7CEB2CE-7935-2E6A-3585-C3CCAE3BB744}"/>
                </a:ext>
              </a:extLst>
            </p:cNvPr>
            <p:cNvSpPr/>
            <p:nvPr/>
          </p:nvSpPr>
          <p:spPr>
            <a:xfrm>
              <a:off x="7155053" y="4136884"/>
              <a:ext cx="2790806" cy="1000712"/>
            </a:xfrm>
            <a:prstGeom prst="ellipse">
              <a:avLst/>
            </a:prstGeom>
            <a:noFill/>
            <a:ln w="57150">
              <a:solidFill>
                <a:srgbClr val="1052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CF1FB689-054D-D6AE-B087-3CB4C9F4670E}"/>
              </a:ext>
            </a:extLst>
          </p:cNvPr>
          <p:cNvGrpSpPr/>
          <p:nvPr/>
        </p:nvGrpSpPr>
        <p:grpSpPr>
          <a:xfrm>
            <a:off x="1132116" y="2350599"/>
            <a:ext cx="6845046" cy="2069216"/>
            <a:chOff x="1132116" y="2350599"/>
            <a:chExt cx="6845046" cy="2069216"/>
          </a:xfrm>
        </p:grpSpPr>
        <p:grpSp>
          <p:nvGrpSpPr>
            <p:cNvPr id="38" name="Group 37">
              <a:extLst>
                <a:ext uri="{FF2B5EF4-FFF2-40B4-BE49-F238E27FC236}">
                  <a16:creationId xmlns:a16="http://schemas.microsoft.com/office/drawing/2014/main" id="{A5D206B2-C277-43BB-710F-A0EF4EE7EBB6}"/>
                </a:ext>
              </a:extLst>
            </p:cNvPr>
            <p:cNvGrpSpPr/>
            <p:nvPr/>
          </p:nvGrpSpPr>
          <p:grpSpPr>
            <a:xfrm>
              <a:off x="1132116" y="2350599"/>
              <a:ext cx="6299197" cy="2069216"/>
              <a:chOff x="1132116" y="2350599"/>
              <a:chExt cx="6299197" cy="2069216"/>
            </a:xfrm>
          </p:grpSpPr>
          <p:grpSp>
            <p:nvGrpSpPr>
              <p:cNvPr id="22" name="Group 21">
                <a:extLst>
                  <a:ext uri="{FF2B5EF4-FFF2-40B4-BE49-F238E27FC236}">
                    <a16:creationId xmlns:a16="http://schemas.microsoft.com/office/drawing/2014/main" id="{46C32AEB-DCA8-24ED-DF80-CE95517741C0}"/>
                  </a:ext>
                </a:extLst>
              </p:cNvPr>
              <p:cNvGrpSpPr/>
              <p:nvPr/>
            </p:nvGrpSpPr>
            <p:grpSpPr>
              <a:xfrm>
                <a:off x="6049444" y="2350599"/>
                <a:ext cx="1381869" cy="544959"/>
                <a:chOff x="10109260" y="1249765"/>
                <a:chExt cx="1828800" cy="696791"/>
              </a:xfrm>
            </p:grpSpPr>
            <p:cxnSp>
              <p:nvCxnSpPr>
                <p:cNvPr id="24" name="Straight Arrow Connector 23">
                  <a:extLst>
                    <a:ext uri="{FF2B5EF4-FFF2-40B4-BE49-F238E27FC236}">
                      <a16:creationId xmlns:a16="http://schemas.microsoft.com/office/drawing/2014/main" id="{6F5BA9BB-19C2-83BE-F07E-D0F4056F7AAD}"/>
                    </a:ext>
                  </a:extLst>
                </p:cNvPr>
                <p:cNvCxnSpPr/>
                <p:nvPr/>
              </p:nvCxnSpPr>
              <p:spPr>
                <a:xfrm flipH="1">
                  <a:off x="10109260" y="1425719"/>
                  <a:ext cx="1828800" cy="5208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1910D4C-BBB4-EB4C-FEE0-594609FE4885}"/>
                    </a:ext>
                  </a:extLst>
                </p:cNvPr>
                <p:cNvSpPr/>
                <p:nvPr/>
              </p:nvSpPr>
              <p:spPr>
                <a:xfrm rot="20646655">
                  <a:off x="10858407" y="1249765"/>
                  <a:ext cx="330504" cy="358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X</a:t>
                  </a:r>
                  <a:endParaRPr lang="en-US" dirty="0">
                    <a:solidFill>
                      <a:schemeClr val="tx1"/>
                    </a:solidFill>
                  </a:endParaRPr>
                </a:p>
              </p:txBody>
            </p:sp>
          </p:grpSp>
          <p:grpSp>
            <p:nvGrpSpPr>
              <p:cNvPr id="26" name="Group 25">
                <a:extLst>
                  <a:ext uri="{FF2B5EF4-FFF2-40B4-BE49-F238E27FC236}">
                    <a16:creationId xmlns:a16="http://schemas.microsoft.com/office/drawing/2014/main" id="{AA84666C-74B3-62E9-9649-05AEA462DED0}"/>
                  </a:ext>
                </a:extLst>
              </p:cNvPr>
              <p:cNvGrpSpPr/>
              <p:nvPr/>
            </p:nvGrpSpPr>
            <p:grpSpPr>
              <a:xfrm>
                <a:off x="2989857" y="2999632"/>
                <a:ext cx="1828800" cy="696791"/>
                <a:chOff x="10109260" y="1249765"/>
                <a:chExt cx="1828800" cy="696791"/>
              </a:xfrm>
            </p:grpSpPr>
            <p:cxnSp>
              <p:nvCxnSpPr>
                <p:cNvPr id="27" name="Straight Arrow Connector 26">
                  <a:extLst>
                    <a:ext uri="{FF2B5EF4-FFF2-40B4-BE49-F238E27FC236}">
                      <a16:creationId xmlns:a16="http://schemas.microsoft.com/office/drawing/2014/main" id="{EAFFEC24-6C8A-56A9-0EE0-DD7D6F7CF246}"/>
                    </a:ext>
                  </a:extLst>
                </p:cNvPr>
                <p:cNvCxnSpPr/>
                <p:nvPr/>
              </p:nvCxnSpPr>
              <p:spPr>
                <a:xfrm flipH="1">
                  <a:off x="10109260" y="1425719"/>
                  <a:ext cx="1828800" cy="5208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A653F56-48FE-EA65-C042-32A56FF77C71}"/>
                    </a:ext>
                  </a:extLst>
                </p:cNvPr>
                <p:cNvSpPr/>
                <p:nvPr/>
              </p:nvSpPr>
              <p:spPr>
                <a:xfrm rot="20646655">
                  <a:off x="10858407" y="1249765"/>
                  <a:ext cx="330504" cy="358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X</a:t>
                  </a:r>
                  <a:endParaRPr lang="en-US" dirty="0">
                    <a:solidFill>
                      <a:schemeClr val="tx1"/>
                    </a:solidFill>
                  </a:endParaRPr>
                </a:p>
              </p:txBody>
            </p:sp>
          </p:grpSp>
          <p:grpSp>
            <p:nvGrpSpPr>
              <p:cNvPr id="29" name="Group 28">
                <a:extLst>
                  <a:ext uri="{FF2B5EF4-FFF2-40B4-BE49-F238E27FC236}">
                    <a16:creationId xmlns:a16="http://schemas.microsoft.com/office/drawing/2014/main" id="{E97CA9CC-4F2B-1F2D-192B-211433104C71}"/>
                  </a:ext>
                </a:extLst>
              </p:cNvPr>
              <p:cNvGrpSpPr/>
              <p:nvPr/>
            </p:nvGrpSpPr>
            <p:grpSpPr>
              <a:xfrm>
                <a:off x="1132116" y="3943378"/>
                <a:ext cx="1001146" cy="476437"/>
                <a:chOff x="10109260" y="1249765"/>
                <a:chExt cx="1828800" cy="696791"/>
              </a:xfrm>
            </p:grpSpPr>
            <p:cxnSp>
              <p:nvCxnSpPr>
                <p:cNvPr id="30" name="Straight Arrow Connector 29">
                  <a:extLst>
                    <a:ext uri="{FF2B5EF4-FFF2-40B4-BE49-F238E27FC236}">
                      <a16:creationId xmlns:a16="http://schemas.microsoft.com/office/drawing/2014/main" id="{7CCFD30E-113C-9B50-B97E-BCB6B3526526}"/>
                    </a:ext>
                  </a:extLst>
                </p:cNvPr>
                <p:cNvCxnSpPr/>
                <p:nvPr/>
              </p:nvCxnSpPr>
              <p:spPr>
                <a:xfrm flipH="1">
                  <a:off x="10109260" y="1425719"/>
                  <a:ext cx="1828800" cy="5208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60B84CA6-A319-E84D-3C02-A349B86C9379}"/>
                    </a:ext>
                  </a:extLst>
                </p:cNvPr>
                <p:cNvSpPr/>
                <p:nvPr/>
              </p:nvSpPr>
              <p:spPr>
                <a:xfrm rot="20646655">
                  <a:off x="10858407" y="1249765"/>
                  <a:ext cx="330504" cy="358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X</a:t>
                  </a:r>
                  <a:endParaRPr lang="en-US" dirty="0">
                    <a:solidFill>
                      <a:schemeClr val="tx1"/>
                    </a:solidFill>
                  </a:endParaRPr>
                </a:p>
              </p:txBody>
            </p:sp>
          </p:grpSp>
          <p:grpSp>
            <p:nvGrpSpPr>
              <p:cNvPr id="32" name="Group 31">
                <a:extLst>
                  <a:ext uri="{FF2B5EF4-FFF2-40B4-BE49-F238E27FC236}">
                    <a16:creationId xmlns:a16="http://schemas.microsoft.com/office/drawing/2014/main" id="{A52B93CA-EE3A-DEF4-AEB6-DF9924AEF6E1}"/>
                  </a:ext>
                </a:extLst>
              </p:cNvPr>
              <p:cNvGrpSpPr/>
              <p:nvPr/>
            </p:nvGrpSpPr>
            <p:grpSpPr>
              <a:xfrm flipH="1">
                <a:off x="2610129" y="3750561"/>
                <a:ext cx="865483" cy="667876"/>
                <a:chOff x="10109260" y="1249765"/>
                <a:chExt cx="1828800" cy="696791"/>
              </a:xfrm>
            </p:grpSpPr>
            <p:cxnSp>
              <p:nvCxnSpPr>
                <p:cNvPr id="33" name="Straight Arrow Connector 32">
                  <a:extLst>
                    <a:ext uri="{FF2B5EF4-FFF2-40B4-BE49-F238E27FC236}">
                      <a16:creationId xmlns:a16="http://schemas.microsoft.com/office/drawing/2014/main" id="{20ABFBE8-0606-1ECF-242A-A783804C9A78}"/>
                    </a:ext>
                  </a:extLst>
                </p:cNvPr>
                <p:cNvCxnSpPr/>
                <p:nvPr/>
              </p:nvCxnSpPr>
              <p:spPr>
                <a:xfrm flipH="1">
                  <a:off x="10109260" y="1425719"/>
                  <a:ext cx="1828800" cy="5208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F553A43-C755-69E7-6ACF-C1894A558FA0}"/>
                    </a:ext>
                  </a:extLst>
                </p:cNvPr>
                <p:cNvSpPr/>
                <p:nvPr/>
              </p:nvSpPr>
              <p:spPr>
                <a:xfrm rot="20646655">
                  <a:off x="10858407" y="1249765"/>
                  <a:ext cx="330504" cy="3580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X</a:t>
                  </a:r>
                  <a:endParaRPr lang="en-US" dirty="0">
                    <a:solidFill>
                      <a:schemeClr val="tx1"/>
                    </a:solidFill>
                  </a:endParaRPr>
                </a:p>
              </p:txBody>
            </p:sp>
          </p:grpSp>
        </p:grpSp>
        <p:grpSp>
          <p:nvGrpSpPr>
            <p:cNvPr id="41" name="Group 40">
              <a:extLst>
                <a:ext uri="{FF2B5EF4-FFF2-40B4-BE49-F238E27FC236}">
                  <a16:creationId xmlns:a16="http://schemas.microsoft.com/office/drawing/2014/main" id="{F39DE7FF-690C-E8C5-BF31-42F8023B2A55}"/>
                </a:ext>
              </a:extLst>
            </p:cNvPr>
            <p:cNvGrpSpPr/>
            <p:nvPr/>
          </p:nvGrpSpPr>
          <p:grpSpPr>
            <a:xfrm flipH="1">
              <a:off x="6148364" y="2897300"/>
              <a:ext cx="1828798" cy="912537"/>
              <a:chOff x="10195174" y="1315073"/>
              <a:chExt cx="1381869" cy="544959"/>
            </a:xfrm>
          </p:grpSpPr>
          <p:cxnSp>
            <p:nvCxnSpPr>
              <p:cNvPr id="39" name="Straight Arrow Connector 38">
                <a:extLst>
                  <a:ext uri="{FF2B5EF4-FFF2-40B4-BE49-F238E27FC236}">
                    <a16:creationId xmlns:a16="http://schemas.microsoft.com/office/drawing/2014/main" id="{86EB7003-7F96-4993-D62F-E452DEFDB89A}"/>
                  </a:ext>
                </a:extLst>
              </p:cNvPr>
              <p:cNvCxnSpPr/>
              <p:nvPr/>
            </p:nvCxnSpPr>
            <p:spPr>
              <a:xfrm flipH="1">
                <a:off x="10195174" y="1452686"/>
                <a:ext cx="1381869" cy="4073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EE7F816-149A-BBC8-0DD5-6ACC5CB7BB77}"/>
                  </a:ext>
                </a:extLst>
              </p:cNvPr>
              <p:cNvSpPr/>
              <p:nvPr/>
            </p:nvSpPr>
            <p:spPr>
              <a:xfrm rot="20646655">
                <a:off x="10761241" y="1315073"/>
                <a:ext cx="249734" cy="2800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X</a:t>
                </a:r>
                <a:endParaRPr lang="en-US" dirty="0">
                  <a:solidFill>
                    <a:schemeClr val="tx1"/>
                  </a:solidFill>
                </a:endParaRPr>
              </a:p>
            </p:txBody>
          </p:sp>
        </p:grpSp>
        <p:grpSp>
          <p:nvGrpSpPr>
            <p:cNvPr id="42" name="Group 41">
              <a:extLst>
                <a:ext uri="{FF2B5EF4-FFF2-40B4-BE49-F238E27FC236}">
                  <a16:creationId xmlns:a16="http://schemas.microsoft.com/office/drawing/2014/main" id="{DECAA45D-F13D-DD10-0CD4-EA2F4974E838}"/>
                </a:ext>
              </a:extLst>
            </p:cNvPr>
            <p:cNvGrpSpPr/>
            <p:nvPr/>
          </p:nvGrpSpPr>
          <p:grpSpPr>
            <a:xfrm flipH="1">
              <a:off x="5721642" y="3746885"/>
              <a:ext cx="1153020" cy="534640"/>
              <a:chOff x="10195174" y="1315073"/>
              <a:chExt cx="1381869" cy="544959"/>
            </a:xfrm>
          </p:grpSpPr>
          <p:cxnSp>
            <p:nvCxnSpPr>
              <p:cNvPr id="43" name="Straight Arrow Connector 42">
                <a:extLst>
                  <a:ext uri="{FF2B5EF4-FFF2-40B4-BE49-F238E27FC236}">
                    <a16:creationId xmlns:a16="http://schemas.microsoft.com/office/drawing/2014/main" id="{5724A654-1D93-8781-164C-5EF08CD82A97}"/>
                  </a:ext>
                </a:extLst>
              </p:cNvPr>
              <p:cNvCxnSpPr/>
              <p:nvPr/>
            </p:nvCxnSpPr>
            <p:spPr>
              <a:xfrm flipH="1">
                <a:off x="10195174" y="1452686"/>
                <a:ext cx="1381869" cy="4073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03869A42-EA0C-0172-DAD8-3A98121FB5BE}"/>
                  </a:ext>
                </a:extLst>
              </p:cNvPr>
              <p:cNvSpPr/>
              <p:nvPr/>
            </p:nvSpPr>
            <p:spPr>
              <a:xfrm rot="20646655">
                <a:off x="10761241" y="1315073"/>
                <a:ext cx="249734" cy="2800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X</a:t>
                </a:r>
                <a:endParaRPr lang="en-US" dirty="0">
                  <a:solidFill>
                    <a:schemeClr val="tx1"/>
                  </a:solidFill>
                </a:endParaRPr>
              </a:p>
            </p:txBody>
          </p:sp>
        </p:grpSp>
      </p:grpSp>
    </p:spTree>
    <p:extLst>
      <p:ext uri="{BB962C8B-B14F-4D97-AF65-F5344CB8AC3E}">
        <p14:creationId xmlns:p14="http://schemas.microsoft.com/office/powerpoint/2010/main" val="285184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4.375E-6 3.7037E-7 L -0.2336 0.23866 " pathEditMode="relative" rAng="0" ptsTypes="AA">
                                      <p:cBhvr>
                                        <p:cTn id="18" dur="500" fill="hold"/>
                                        <p:tgtEl>
                                          <p:spTgt spid="16"/>
                                        </p:tgtEl>
                                        <p:attrNameLst>
                                          <p:attrName>ppt_x</p:attrName>
                                          <p:attrName>ppt_y</p:attrName>
                                        </p:attrNameLst>
                                      </p:cBhvr>
                                      <p:rCtr x="-11680" y="11921"/>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2" nodeType="clickEffect">
                                  <p:stCondLst>
                                    <p:cond delay="0"/>
                                  </p:stCondLst>
                                  <p:childTnLst>
                                    <p:animMotion origin="layout" path="M -0.2336 0.23866 L -0.51628 0.35741 " pathEditMode="relative" rAng="0" ptsTypes="AA">
                                      <p:cBhvr>
                                        <p:cTn id="22" dur="500" fill="hold"/>
                                        <p:tgtEl>
                                          <p:spTgt spid="16"/>
                                        </p:tgtEl>
                                        <p:attrNameLst>
                                          <p:attrName>ppt_x</p:attrName>
                                          <p:attrName>ppt_y</p:attrName>
                                        </p:attrNameLst>
                                      </p:cBhvr>
                                      <p:rCtr x="-14141" y="5926"/>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3" nodeType="clickEffect">
                                  <p:stCondLst>
                                    <p:cond delay="0"/>
                                  </p:stCondLst>
                                  <p:childTnLst>
                                    <p:animMotion origin="layout" path="M -0.51628 0.35741 L -0.55092 0.54792 " pathEditMode="relative" rAng="0" ptsTypes="AA">
                                      <p:cBhvr>
                                        <p:cTn id="26" dur="500" fill="hold"/>
                                        <p:tgtEl>
                                          <p:spTgt spid="16"/>
                                        </p:tgtEl>
                                        <p:attrNameLst>
                                          <p:attrName>ppt_x</p:attrName>
                                          <p:attrName>ppt_y</p:attrName>
                                        </p:attrNameLst>
                                      </p:cBhvr>
                                      <p:rCtr x="-1732" y="9514"/>
                                    </p:animMotion>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4"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8"/>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16" grpId="3" animBg="1"/>
      <p:bldP spid="16" grpId="4" animBg="1"/>
      <p:bldP spid="21" grpId="0" animBg="1"/>
      <p:bldP spid="23" grpId="0"/>
    </p:bldLst>
  </p:timing>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green and white machine&#10;&#10;Description automatically generated">
            <a:extLst>
              <a:ext uri="{FF2B5EF4-FFF2-40B4-BE49-F238E27FC236}">
                <a16:creationId xmlns:a16="http://schemas.microsoft.com/office/drawing/2014/main" id="{EDB0803F-7A6F-226B-8FFF-C1FF489C85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0592" y="5686914"/>
            <a:ext cx="651669" cy="875932"/>
          </a:xfrm>
          <a:prstGeom prst="rect">
            <a:avLst/>
          </a:prstGeom>
        </p:spPr>
      </p:pic>
      <p:sp>
        <p:nvSpPr>
          <p:cNvPr id="5" name="Title 1">
            <a:extLst>
              <a:ext uri="{FF2B5EF4-FFF2-40B4-BE49-F238E27FC236}">
                <a16:creationId xmlns:a16="http://schemas.microsoft.com/office/drawing/2014/main" id="{B26C35FA-4FA4-43A9-CB4A-2D8F454F4E15}"/>
              </a:ext>
            </a:extLst>
          </p:cNvPr>
          <p:cNvSpPr txBox="1">
            <a:spLocks/>
          </p:cNvSpPr>
          <p:nvPr/>
        </p:nvSpPr>
        <p:spPr>
          <a:xfrm>
            <a:off x="622300" y="393700"/>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Lobbying</a:t>
            </a:r>
            <a:endParaRPr lang="en-US" b="1" i="1" dirty="0"/>
          </a:p>
        </p:txBody>
      </p:sp>
      <p:grpSp>
        <p:nvGrpSpPr>
          <p:cNvPr id="6" name="Group 5">
            <a:extLst>
              <a:ext uri="{FF2B5EF4-FFF2-40B4-BE49-F238E27FC236}">
                <a16:creationId xmlns:a16="http://schemas.microsoft.com/office/drawing/2014/main" id="{DA469FBF-D372-4EBA-011E-D27E2E712379}"/>
              </a:ext>
            </a:extLst>
          </p:cNvPr>
          <p:cNvGrpSpPr/>
          <p:nvPr/>
        </p:nvGrpSpPr>
        <p:grpSpPr>
          <a:xfrm>
            <a:off x="1892533" y="1110915"/>
            <a:ext cx="8181849" cy="1760942"/>
            <a:chOff x="3645658" y="4162539"/>
            <a:chExt cx="8181849" cy="1760942"/>
          </a:xfrm>
        </p:grpSpPr>
        <p:pic>
          <p:nvPicPr>
            <p:cNvPr id="7" name="Picture 6">
              <a:extLst>
                <a:ext uri="{FF2B5EF4-FFF2-40B4-BE49-F238E27FC236}">
                  <a16:creationId xmlns:a16="http://schemas.microsoft.com/office/drawing/2014/main" id="{A10B7D3B-EF5D-CC1D-F7A4-24B1388CDCC6}"/>
                </a:ext>
              </a:extLst>
            </p:cNvPr>
            <p:cNvPicPr>
              <a:picLocks noChangeAspect="1"/>
            </p:cNvPicPr>
            <p:nvPr/>
          </p:nvPicPr>
          <p:blipFill>
            <a:blip r:embed="rId5"/>
            <a:stretch>
              <a:fillRect/>
            </a:stretch>
          </p:blipFill>
          <p:spPr>
            <a:xfrm>
              <a:off x="3645658" y="4162539"/>
              <a:ext cx="8181849" cy="1504442"/>
            </a:xfrm>
            <a:prstGeom prst="rect">
              <a:avLst/>
            </a:prstGeom>
          </p:spPr>
        </p:pic>
        <p:sp>
          <p:nvSpPr>
            <p:cNvPr id="8" name="TextBox 7">
              <a:extLst>
                <a:ext uri="{FF2B5EF4-FFF2-40B4-BE49-F238E27FC236}">
                  <a16:creationId xmlns:a16="http://schemas.microsoft.com/office/drawing/2014/main" id="{AC05CC7A-84D9-CD39-10D4-DFF3C2CCA713}"/>
                </a:ext>
              </a:extLst>
            </p:cNvPr>
            <p:cNvSpPr txBox="1"/>
            <p:nvPr/>
          </p:nvSpPr>
          <p:spPr>
            <a:xfrm>
              <a:off x="3706547" y="5646482"/>
              <a:ext cx="4146550" cy="276999"/>
            </a:xfrm>
            <a:prstGeom prst="rect">
              <a:avLst/>
            </a:prstGeom>
            <a:noFill/>
          </p:spPr>
          <p:txBody>
            <a:bodyPr wrap="square" rtlCol="0">
              <a:spAutoFit/>
            </a:bodyPr>
            <a:lstStyle/>
            <a:p>
              <a:r>
                <a:rPr lang="en-US" sz="1200" b="0" i="1" u="none" strike="noStrike" baseline="0">
                  <a:latin typeface="Calibri" panose="020F0502020204030204" pitchFamily="34" charset="0"/>
                </a:rPr>
                <a:t>By Li et al. (2022) and Contreras-Pacheco and </a:t>
              </a:r>
              <a:r>
                <a:rPr lang="en-US" sz="1200" b="0" i="1" u="none" strike="noStrike" baseline="0" err="1">
                  <a:latin typeface="Calibri" panose="020F0502020204030204" pitchFamily="34" charset="0"/>
                </a:rPr>
                <a:t>Claasen</a:t>
              </a:r>
              <a:r>
                <a:rPr lang="en-US" sz="1200" b="0" i="1" u="none" strike="noStrike" baseline="0">
                  <a:latin typeface="Calibri" panose="020F0502020204030204" pitchFamily="34" charset="0"/>
                </a:rPr>
                <a:t> (2017).</a:t>
              </a:r>
              <a:endParaRPr lang="en-US" sz="1200"/>
            </a:p>
          </p:txBody>
        </p:sp>
      </p:grpSp>
      <p:sp>
        <p:nvSpPr>
          <p:cNvPr id="9" name="Oval 8">
            <a:extLst>
              <a:ext uri="{FF2B5EF4-FFF2-40B4-BE49-F238E27FC236}">
                <a16:creationId xmlns:a16="http://schemas.microsoft.com/office/drawing/2014/main" id="{94900791-86E7-A439-0213-7DC1F2DBE1BC}"/>
              </a:ext>
            </a:extLst>
          </p:cNvPr>
          <p:cNvSpPr/>
          <p:nvPr/>
        </p:nvSpPr>
        <p:spPr>
          <a:xfrm>
            <a:off x="5978770" y="981998"/>
            <a:ext cx="3699802" cy="1043750"/>
          </a:xfrm>
          <a:prstGeom prst="ellipse">
            <a:avLst/>
          </a:prstGeom>
          <a:noFill/>
          <a:ln w="57150">
            <a:solidFill>
              <a:srgbClr val="1052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93B3335-5960-2537-288A-DCB91171804D}"/>
              </a:ext>
            </a:extLst>
          </p:cNvPr>
          <p:cNvCxnSpPr>
            <a:cxnSpLocks/>
          </p:cNvCxnSpPr>
          <p:nvPr/>
        </p:nvCxnSpPr>
        <p:spPr>
          <a:xfrm>
            <a:off x="6836898" y="1193800"/>
            <a:ext cx="2096087" cy="0"/>
          </a:xfrm>
          <a:prstGeom prst="straightConnector1">
            <a:avLst/>
          </a:prstGeom>
          <a:ln w="57150">
            <a:solidFill>
              <a:srgbClr val="105227"/>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B10070B-E60F-43A9-98F6-18930D82E432}"/>
              </a:ext>
            </a:extLst>
          </p:cNvPr>
          <p:cNvSpPr/>
          <p:nvPr/>
        </p:nvSpPr>
        <p:spPr>
          <a:xfrm>
            <a:off x="2560320" y="3150360"/>
            <a:ext cx="6949440" cy="5635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0DE04CC0-D483-756B-B719-BDC93ED89C67}"/>
              </a:ext>
            </a:extLst>
          </p:cNvPr>
          <p:cNvSpPr>
            <a:spLocks noGrp="1"/>
          </p:cNvSpPr>
          <p:nvPr>
            <p:ph idx="1"/>
          </p:nvPr>
        </p:nvSpPr>
        <p:spPr>
          <a:xfrm>
            <a:off x="2682239" y="3242432"/>
            <a:ext cx="6827521" cy="471439"/>
          </a:xfrm>
        </p:spPr>
        <p:txBody>
          <a:bodyPr>
            <a:normAutofit/>
          </a:bodyPr>
          <a:lstStyle/>
          <a:p>
            <a:pPr marL="45720" indent="0" algn="ctr">
              <a:buNone/>
            </a:pPr>
            <a:r>
              <a:rPr lang="en-US" b="1" dirty="0">
                <a:solidFill>
                  <a:schemeClr val="bg1"/>
                </a:solidFill>
              </a:rPr>
              <a:t>Goal: </a:t>
            </a:r>
            <a:r>
              <a:rPr lang="en-US" dirty="0">
                <a:solidFill>
                  <a:schemeClr val="bg1"/>
                </a:solidFill>
              </a:rPr>
              <a:t>Measure the lobbying activities on climate change</a:t>
            </a:r>
            <a:endParaRPr lang="en-US" sz="2200" i="1" dirty="0">
              <a:solidFill>
                <a:schemeClr val="bg1"/>
              </a:solidFill>
            </a:endParaRPr>
          </a:p>
        </p:txBody>
      </p:sp>
      <p:sp>
        <p:nvSpPr>
          <p:cNvPr id="16" name="TextBox 15">
            <a:extLst>
              <a:ext uri="{FF2B5EF4-FFF2-40B4-BE49-F238E27FC236}">
                <a16:creationId xmlns:a16="http://schemas.microsoft.com/office/drawing/2014/main" id="{E50E7DE2-2F78-3838-03EF-3380C2BFD6D0}"/>
              </a:ext>
            </a:extLst>
          </p:cNvPr>
          <p:cNvSpPr txBox="1"/>
          <p:nvPr/>
        </p:nvSpPr>
        <p:spPr>
          <a:xfrm>
            <a:off x="1173822" y="4666215"/>
            <a:ext cx="1726467" cy="369332"/>
          </a:xfrm>
          <a:prstGeom prst="rect">
            <a:avLst/>
          </a:prstGeom>
          <a:noFill/>
        </p:spPr>
        <p:txBody>
          <a:bodyPr wrap="square">
            <a:spAutoFit/>
          </a:bodyPr>
          <a:lstStyle/>
          <a:p>
            <a:r>
              <a:rPr lang="en-US" b="1" dirty="0">
                <a:solidFill>
                  <a:srgbClr val="105227"/>
                </a:solidFill>
              </a:rPr>
              <a:t>How to do it?</a:t>
            </a:r>
          </a:p>
        </p:txBody>
      </p:sp>
      <p:sp>
        <p:nvSpPr>
          <p:cNvPr id="17" name="TextBox 16">
            <a:extLst>
              <a:ext uri="{FF2B5EF4-FFF2-40B4-BE49-F238E27FC236}">
                <a16:creationId xmlns:a16="http://schemas.microsoft.com/office/drawing/2014/main" id="{B4002E30-55C5-80E3-C113-7F893B237A88}"/>
              </a:ext>
            </a:extLst>
          </p:cNvPr>
          <p:cNvSpPr txBox="1"/>
          <p:nvPr/>
        </p:nvSpPr>
        <p:spPr>
          <a:xfrm>
            <a:off x="996097" y="5478549"/>
            <a:ext cx="8896708" cy="923330"/>
          </a:xfrm>
          <a:prstGeom prst="rect">
            <a:avLst/>
          </a:prstGeom>
          <a:noFill/>
        </p:spPr>
        <p:txBody>
          <a:bodyPr wrap="square">
            <a:spAutoFit/>
          </a:bodyPr>
          <a:lstStyle/>
          <a:p>
            <a:pPr marL="742950" lvl="1" indent="-285750">
              <a:buFont typeface="Arial" panose="020B0604020202020204" pitchFamily="34" charset="0"/>
              <a:buChar char="•"/>
            </a:pPr>
            <a:r>
              <a:rPr lang="en-US" dirty="0">
                <a:solidFill>
                  <a:srgbClr val="105227"/>
                </a:solidFill>
              </a:rPr>
              <a:t>By determining how many meetings company with European Commissioner on climate change (proxy for intensity of lobbying on climate change). The list of all meetings is on the TR</a:t>
            </a:r>
          </a:p>
        </p:txBody>
      </p:sp>
      <p:sp>
        <p:nvSpPr>
          <p:cNvPr id="18" name="TextBox 17">
            <a:extLst>
              <a:ext uri="{FF2B5EF4-FFF2-40B4-BE49-F238E27FC236}">
                <a16:creationId xmlns:a16="http://schemas.microsoft.com/office/drawing/2014/main" id="{784D9525-1087-6BD5-4104-30B3B12DBE8B}"/>
              </a:ext>
            </a:extLst>
          </p:cNvPr>
          <p:cNvSpPr txBox="1"/>
          <p:nvPr/>
        </p:nvSpPr>
        <p:spPr>
          <a:xfrm>
            <a:off x="996097" y="5066177"/>
            <a:ext cx="9499073" cy="369332"/>
          </a:xfrm>
          <a:prstGeom prst="rect">
            <a:avLst/>
          </a:prstGeom>
          <a:noFill/>
        </p:spPr>
        <p:txBody>
          <a:bodyPr wrap="square">
            <a:spAutoFit/>
          </a:bodyPr>
          <a:lstStyle/>
          <a:p>
            <a:pPr marL="742950" lvl="1" indent="-285750">
              <a:buFont typeface="Arial" panose="020B0604020202020204" pitchFamily="34" charset="0"/>
              <a:buChar char="•"/>
            </a:pPr>
            <a:r>
              <a:rPr lang="en-US" dirty="0">
                <a:solidFill>
                  <a:srgbClr val="105227"/>
                </a:solidFill>
              </a:rPr>
              <a:t>By retrieving the total lobbying expenditures from TR</a:t>
            </a:r>
            <a:endParaRPr lang="en-US" i="1" dirty="0">
              <a:solidFill>
                <a:srgbClr val="105227"/>
              </a:solidFill>
            </a:endParaRPr>
          </a:p>
        </p:txBody>
      </p:sp>
      <p:sp>
        <p:nvSpPr>
          <p:cNvPr id="22" name="TextBox 21">
            <a:extLst>
              <a:ext uri="{FF2B5EF4-FFF2-40B4-BE49-F238E27FC236}">
                <a16:creationId xmlns:a16="http://schemas.microsoft.com/office/drawing/2014/main" id="{43BBD957-4908-F226-F32C-91AA36918C0B}"/>
              </a:ext>
            </a:extLst>
          </p:cNvPr>
          <p:cNvSpPr txBox="1"/>
          <p:nvPr/>
        </p:nvSpPr>
        <p:spPr>
          <a:xfrm>
            <a:off x="1173822" y="3992374"/>
            <a:ext cx="4786190" cy="369332"/>
          </a:xfrm>
          <a:prstGeom prst="rect">
            <a:avLst/>
          </a:prstGeom>
          <a:noFill/>
        </p:spPr>
        <p:txBody>
          <a:bodyPr wrap="square">
            <a:spAutoFit/>
          </a:bodyPr>
          <a:lstStyle/>
          <a:p>
            <a:r>
              <a:rPr lang="en-US" b="1" dirty="0">
                <a:solidFill>
                  <a:srgbClr val="105227"/>
                </a:solidFill>
              </a:rPr>
              <a:t>Data source: </a:t>
            </a:r>
            <a:r>
              <a:rPr lang="en-US" dirty="0">
                <a:solidFill>
                  <a:srgbClr val="105227"/>
                </a:solidFill>
              </a:rPr>
              <a:t>EU Transparency Register</a:t>
            </a:r>
            <a:endParaRPr lang="en-US" b="1" dirty="0">
              <a:solidFill>
                <a:srgbClr val="105227"/>
              </a:solidFill>
            </a:endParaRPr>
          </a:p>
        </p:txBody>
      </p:sp>
    </p:spTree>
    <p:extLst>
      <p:ext uri="{BB962C8B-B14F-4D97-AF65-F5344CB8AC3E}">
        <p14:creationId xmlns:p14="http://schemas.microsoft.com/office/powerpoint/2010/main" val="9676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build="p"/>
      <p:bldP spid="16" grpId="0"/>
      <p:bldP spid="17" grpId="0"/>
      <p:bldP spid="18" grpId="0"/>
      <p:bldP spid="22" grpId="0"/>
    </p:bldLst>
  </p:timing>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DC9CD8-611D-3BC7-5254-0EFAECEA3257}"/>
              </a:ext>
            </a:extLst>
          </p:cNvPr>
          <p:cNvPicPr>
            <a:picLocks noChangeAspect="1"/>
          </p:cNvPicPr>
          <p:nvPr/>
        </p:nvPicPr>
        <p:blipFill>
          <a:blip r:embed="rId3"/>
          <a:stretch>
            <a:fillRect/>
          </a:stretch>
        </p:blipFill>
        <p:spPr>
          <a:xfrm>
            <a:off x="381339" y="1377100"/>
            <a:ext cx="11429322" cy="4279392"/>
          </a:xfrm>
          <a:prstGeom prst="rect">
            <a:avLst/>
          </a:prstGeom>
        </p:spPr>
      </p:pic>
      <p:sp>
        <p:nvSpPr>
          <p:cNvPr id="4" name="Title 1">
            <a:extLst>
              <a:ext uri="{FF2B5EF4-FFF2-40B4-BE49-F238E27FC236}">
                <a16:creationId xmlns:a16="http://schemas.microsoft.com/office/drawing/2014/main" id="{78160241-C9B5-7758-9D75-0B0A59558BD7}"/>
              </a:ext>
            </a:extLst>
          </p:cNvPr>
          <p:cNvSpPr txBox="1">
            <a:spLocks/>
          </p:cNvSpPr>
          <p:nvPr/>
        </p:nvSpPr>
        <p:spPr>
          <a:xfrm>
            <a:off x="622300" y="393700"/>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Meetings on climate change</a:t>
            </a:r>
            <a:endParaRPr lang="en-US" b="1" i="1" dirty="0"/>
          </a:p>
        </p:txBody>
      </p:sp>
      <p:pic>
        <p:nvPicPr>
          <p:cNvPr id="5" name="Picture 4">
            <a:extLst>
              <a:ext uri="{FF2B5EF4-FFF2-40B4-BE49-F238E27FC236}">
                <a16:creationId xmlns:a16="http://schemas.microsoft.com/office/drawing/2014/main" id="{8DF9CDA1-AE66-C63F-B09A-48E8FFEDCBB2}"/>
              </a:ext>
            </a:extLst>
          </p:cNvPr>
          <p:cNvPicPr>
            <a:picLocks noChangeAspect="1"/>
          </p:cNvPicPr>
          <p:nvPr/>
        </p:nvPicPr>
        <p:blipFill>
          <a:blip r:embed="rId4"/>
          <a:stretch>
            <a:fillRect/>
          </a:stretch>
        </p:blipFill>
        <p:spPr>
          <a:xfrm>
            <a:off x="381339" y="1378381"/>
            <a:ext cx="6461180" cy="4278111"/>
          </a:xfrm>
          <a:prstGeom prst="rect">
            <a:avLst/>
          </a:prstGeom>
        </p:spPr>
      </p:pic>
      <p:sp>
        <p:nvSpPr>
          <p:cNvPr id="7" name="Rectangle 6">
            <a:extLst>
              <a:ext uri="{FF2B5EF4-FFF2-40B4-BE49-F238E27FC236}">
                <a16:creationId xmlns:a16="http://schemas.microsoft.com/office/drawing/2014/main" id="{E8D28E88-AE57-AA1A-F7A5-974B4B01798A}"/>
              </a:ext>
            </a:extLst>
          </p:cNvPr>
          <p:cNvSpPr/>
          <p:nvPr/>
        </p:nvSpPr>
        <p:spPr>
          <a:xfrm>
            <a:off x="7452669" y="2461098"/>
            <a:ext cx="4357992" cy="19358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dirty="0"/>
              <a:t>Keywords:</a:t>
            </a:r>
          </a:p>
          <a:p>
            <a:pPr marL="285750" indent="-285750">
              <a:buFont typeface="Arial" panose="020B0604020202020204" pitchFamily="34" charset="0"/>
              <a:buChar char="•"/>
            </a:pPr>
            <a:r>
              <a:rPr lang="it-IT" dirty="0"/>
              <a:t>General </a:t>
            </a:r>
            <a:r>
              <a:rPr lang="it-IT" dirty="0" err="1"/>
              <a:t>climate</a:t>
            </a:r>
            <a:r>
              <a:rPr lang="it-IT" dirty="0"/>
              <a:t> </a:t>
            </a:r>
            <a:r>
              <a:rPr lang="it-IT" dirty="0" err="1"/>
              <a:t>change-related</a:t>
            </a:r>
            <a:r>
              <a:rPr lang="it-IT" dirty="0"/>
              <a:t>: e.g. </a:t>
            </a:r>
            <a:r>
              <a:rPr lang="it-IT" i="1" dirty="0" err="1"/>
              <a:t>climate</a:t>
            </a:r>
            <a:r>
              <a:rPr lang="it-IT" i="1" dirty="0"/>
              <a:t> </a:t>
            </a:r>
            <a:r>
              <a:rPr lang="it-IT" i="1" dirty="0" err="1"/>
              <a:t>change</a:t>
            </a:r>
            <a:r>
              <a:rPr lang="it-IT" i="1" dirty="0"/>
              <a:t>, global warming, </a:t>
            </a:r>
            <a:r>
              <a:rPr lang="it-IT" i="1" dirty="0" err="1"/>
              <a:t>decarbonisation</a:t>
            </a:r>
            <a:endParaRPr lang="it-IT" i="1" dirty="0"/>
          </a:p>
          <a:p>
            <a:pPr marL="285750" indent="-285750">
              <a:buFont typeface="Arial" panose="020B0604020202020204" pitchFamily="34" charset="0"/>
              <a:buChar char="•"/>
            </a:pPr>
            <a:r>
              <a:rPr lang="it-IT" dirty="0" err="1"/>
              <a:t>Legislation</a:t>
            </a:r>
            <a:r>
              <a:rPr lang="it-IT" dirty="0"/>
              <a:t>: e.g., </a:t>
            </a:r>
            <a:r>
              <a:rPr lang="it-IT" i="1" dirty="0" err="1"/>
              <a:t>European</a:t>
            </a:r>
            <a:r>
              <a:rPr lang="it-IT" i="1" dirty="0"/>
              <a:t> Green Deal, EU </a:t>
            </a:r>
            <a:r>
              <a:rPr lang="it-IT" i="1" dirty="0" err="1"/>
              <a:t>Emission</a:t>
            </a:r>
            <a:r>
              <a:rPr lang="it-IT" i="1" dirty="0"/>
              <a:t> Trading System</a:t>
            </a:r>
            <a:endParaRPr 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6BF7253-C05F-BB7C-0613-EA42F4FCACC9}"/>
                  </a:ext>
                </a:extLst>
              </p:cNvPr>
              <p:cNvSpPr/>
              <p:nvPr/>
            </p:nvSpPr>
            <p:spPr>
              <a:xfrm>
                <a:off x="6842519" y="5839792"/>
                <a:ext cx="2582835" cy="6262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Percentage: </a:t>
                </a:r>
                <a14:m>
                  <m:oMath xmlns:m="http://schemas.openxmlformats.org/officeDocument/2006/math">
                    <m:f>
                      <m:fPr>
                        <m:ctrlPr>
                          <a:rPr lang="it-IT" i="1" dirty="0" smtClean="0">
                            <a:latin typeface="Cambria Math" panose="02040503050406030204" pitchFamily="18" charset="0"/>
                          </a:rPr>
                        </m:ctrlPr>
                      </m:fPr>
                      <m:num>
                        <m:r>
                          <a:rPr lang="it-IT" b="0" i="1" dirty="0" smtClean="0">
                            <a:latin typeface="Cambria Math" panose="02040503050406030204" pitchFamily="18" charset="0"/>
                          </a:rPr>
                          <m:t>3</m:t>
                        </m:r>
                      </m:num>
                      <m:den>
                        <m:r>
                          <a:rPr lang="it-IT" b="0" i="1" dirty="0" smtClean="0">
                            <a:latin typeface="Cambria Math" panose="02040503050406030204" pitchFamily="18" charset="0"/>
                          </a:rPr>
                          <m:t>7</m:t>
                        </m:r>
                      </m:den>
                    </m:f>
                  </m:oMath>
                </a14:m>
                <a:r>
                  <a:rPr lang="it-IT" dirty="0"/>
                  <a:t> = 42.9%  </a:t>
                </a:r>
                <a:endParaRPr lang="en-US" dirty="0"/>
              </a:p>
            </p:txBody>
          </p:sp>
        </mc:Choice>
        <mc:Fallback xmlns="">
          <p:sp>
            <p:nvSpPr>
              <p:cNvPr id="2" name="Rectangle 1">
                <a:extLst>
                  <a:ext uri="{FF2B5EF4-FFF2-40B4-BE49-F238E27FC236}">
                    <a16:creationId xmlns:a16="http://schemas.microsoft.com/office/drawing/2014/main" id="{46BF7253-C05F-BB7C-0613-EA42F4FCACC9}"/>
                  </a:ext>
                </a:extLst>
              </p:cNvPr>
              <p:cNvSpPr>
                <a:spLocks noRot="1" noChangeAspect="1" noMove="1" noResize="1" noEditPoints="1" noAdjustHandles="1" noChangeArrowheads="1" noChangeShapeType="1" noTextEdit="1"/>
              </p:cNvSpPr>
              <p:nvPr/>
            </p:nvSpPr>
            <p:spPr>
              <a:xfrm>
                <a:off x="6842519" y="5839792"/>
                <a:ext cx="2582835" cy="62620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7334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green and white machine&#10;&#10;Description automatically generated">
            <a:extLst>
              <a:ext uri="{FF2B5EF4-FFF2-40B4-BE49-F238E27FC236}">
                <a16:creationId xmlns:a16="http://schemas.microsoft.com/office/drawing/2014/main" id="{2D3924D6-7CAE-F781-E3EA-2F6749EB14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0592" y="5686914"/>
            <a:ext cx="651669" cy="875932"/>
          </a:xfrm>
          <a:prstGeom prst="rect">
            <a:avLst/>
          </a:prstGeom>
        </p:spPr>
      </p:pic>
      <p:sp>
        <p:nvSpPr>
          <p:cNvPr id="5" name="Title 1">
            <a:extLst>
              <a:ext uri="{FF2B5EF4-FFF2-40B4-BE49-F238E27FC236}">
                <a16:creationId xmlns:a16="http://schemas.microsoft.com/office/drawing/2014/main" id="{B77385DB-234B-83D8-6E34-440749524382}"/>
              </a:ext>
            </a:extLst>
          </p:cNvPr>
          <p:cNvSpPr txBox="1">
            <a:spLocks/>
          </p:cNvSpPr>
          <p:nvPr/>
        </p:nvSpPr>
        <p:spPr>
          <a:xfrm>
            <a:off x="622300" y="393700"/>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a:t>Greenwashing table</a:t>
            </a:r>
            <a:endParaRPr lang="en-US" b="1" i="1" dirty="0"/>
          </a:p>
        </p:txBody>
      </p:sp>
      <p:pic>
        <p:nvPicPr>
          <p:cNvPr id="7" name="Picture 6">
            <a:extLst>
              <a:ext uri="{FF2B5EF4-FFF2-40B4-BE49-F238E27FC236}">
                <a16:creationId xmlns:a16="http://schemas.microsoft.com/office/drawing/2014/main" id="{CFB6D0F2-D202-5682-A5E1-468B2607465C}"/>
              </a:ext>
            </a:extLst>
          </p:cNvPr>
          <p:cNvPicPr>
            <a:picLocks noChangeAspect="1"/>
          </p:cNvPicPr>
          <p:nvPr/>
        </p:nvPicPr>
        <p:blipFill rotWithShape="1">
          <a:blip r:embed="rId5"/>
          <a:srcRect r="-577"/>
          <a:stretch/>
        </p:blipFill>
        <p:spPr>
          <a:xfrm>
            <a:off x="1159565" y="2247207"/>
            <a:ext cx="9872870" cy="2363585"/>
          </a:xfrm>
          <a:prstGeom prst="rect">
            <a:avLst/>
          </a:prstGeom>
        </p:spPr>
      </p:pic>
      <p:sp>
        <p:nvSpPr>
          <p:cNvPr id="9" name="Rectangle 8">
            <a:extLst>
              <a:ext uri="{FF2B5EF4-FFF2-40B4-BE49-F238E27FC236}">
                <a16:creationId xmlns:a16="http://schemas.microsoft.com/office/drawing/2014/main" id="{27AF2176-7642-45DF-51CA-57852FB2CA7A}"/>
              </a:ext>
            </a:extLst>
          </p:cNvPr>
          <p:cNvSpPr/>
          <p:nvPr/>
        </p:nvSpPr>
        <p:spPr>
          <a:xfrm>
            <a:off x="8693834" y="2039815"/>
            <a:ext cx="2556758" cy="286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91BC61F-973D-5C06-3A45-910C30FF478E}"/>
              </a:ext>
            </a:extLst>
          </p:cNvPr>
          <p:cNvSpPr/>
          <p:nvPr/>
        </p:nvSpPr>
        <p:spPr>
          <a:xfrm>
            <a:off x="2518117" y="2039815"/>
            <a:ext cx="6175717" cy="286981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DBA8058-0900-0A9B-833A-4A4EA10CA6F8}"/>
              </a:ext>
            </a:extLst>
          </p:cNvPr>
          <p:cNvGrpSpPr/>
          <p:nvPr/>
        </p:nvGrpSpPr>
        <p:grpSpPr>
          <a:xfrm>
            <a:off x="2518116" y="4818185"/>
            <a:ext cx="6175717" cy="1076846"/>
            <a:chOff x="2518116" y="4818185"/>
            <a:chExt cx="6175717" cy="1076846"/>
          </a:xfrm>
        </p:grpSpPr>
        <p:sp>
          <p:nvSpPr>
            <p:cNvPr id="11" name="Right Brace 10">
              <a:extLst>
                <a:ext uri="{FF2B5EF4-FFF2-40B4-BE49-F238E27FC236}">
                  <a16:creationId xmlns:a16="http://schemas.microsoft.com/office/drawing/2014/main" id="{0913F4F5-5BE0-B27E-4CF2-C33B295EB600}"/>
                </a:ext>
              </a:extLst>
            </p:cNvPr>
            <p:cNvSpPr/>
            <p:nvPr/>
          </p:nvSpPr>
          <p:spPr>
            <a:xfrm rot="5400000">
              <a:off x="5383637" y="1952664"/>
              <a:ext cx="444676" cy="6175717"/>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198D3EE0-26DD-9F02-E887-1134FF1584AD}"/>
                </a:ext>
              </a:extLst>
            </p:cNvPr>
            <p:cNvSpPr txBox="1"/>
            <p:nvPr/>
          </p:nvSpPr>
          <p:spPr>
            <a:xfrm>
              <a:off x="2778369" y="5433366"/>
              <a:ext cx="5655212" cy="461665"/>
            </a:xfrm>
            <a:prstGeom prst="rect">
              <a:avLst/>
            </a:prstGeom>
            <a:noFill/>
          </p:spPr>
          <p:txBody>
            <a:bodyPr wrap="square" rtlCol="0">
              <a:spAutoFit/>
            </a:bodyPr>
            <a:lstStyle/>
            <a:p>
              <a:pPr algn="ctr"/>
              <a:r>
                <a:rPr lang="it-IT" sz="2400" i="1" dirty="0" err="1">
                  <a:solidFill>
                    <a:srgbClr val="105227"/>
                  </a:solidFill>
                </a:rPr>
                <a:t>Communication</a:t>
              </a:r>
              <a:r>
                <a:rPr lang="it-IT" sz="2400" i="1" dirty="0">
                  <a:solidFill>
                    <a:srgbClr val="105227"/>
                  </a:solidFill>
                </a:rPr>
                <a:t>: </a:t>
              </a:r>
              <a:r>
                <a:rPr lang="it-IT" sz="2400" i="1" dirty="0" err="1">
                  <a:solidFill>
                    <a:srgbClr val="105227"/>
                  </a:solidFill>
                </a:rPr>
                <a:t>distribution</a:t>
              </a:r>
              <a:r>
                <a:rPr lang="it-IT" sz="2400" i="1" dirty="0">
                  <a:solidFill>
                    <a:srgbClr val="105227"/>
                  </a:solidFill>
                </a:rPr>
                <a:t> of </a:t>
              </a:r>
              <a:r>
                <a:rPr lang="it-IT" sz="2400" i="1" dirty="0" err="1">
                  <a:solidFill>
                    <a:srgbClr val="105227"/>
                  </a:solidFill>
                </a:rPr>
                <a:t>sentences</a:t>
              </a:r>
              <a:endParaRPr lang="en-US" sz="2400" i="1" dirty="0">
                <a:solidFill>
                  <a:srgbClr val="105227"/>
                </a:solidFill>
              </a:endParaRPr>
            </a:p>
          </p:txBody>
        </p:sp>
      </p:grpSp>
      <p:grpSp>
        <p:nvGrpSpPr>
          <p:cNvPr id="17" name="Group 16">
            <a:extLst>
              <a:ext uri="{FF2B5EF4-FFF2-40B4-BE49-F238E27FC236}">
                <a16:creationId xmlns:a16="http://schemas.microsoft.com/office/drawing/2014/main" id="{EF34C2F3-7E4F-1E30-12A9-FCCB1D876740}"/>
              </a:ext>
            </a:extLst>
          </p:cNvPr>
          <p:cNvGrpSpPr/>
          <p:nvPr/>
        </p:nvGrpSpPr>
        <p:grpSpPr>
          <a:xfrm>
            <a:off x="8199707" y="681674"/>
            <a:ext cx="3210951" cy="1201498"/>
            <a:chOff x="8199707" y="681674"/>
            <a:chExt cx="3210951" cy="1201498"/>
          </a:xfrm>
        </p:grpSpPr>
        <p:sp>
          <p:nvSpPr>
            <p:cNvPr id="13" name="Right Brace 12">
              <a:extLst>
                <a:ext uri="{FF2B5EF4-FFF2-40B4-BE49-F238E27FC236}">
                  <a16:creationId xmlns:a16="http://schemas.microsoft.com/office/drawing/2014/main" id="{2466F614-D5B9-F9FB-BD1E-8B9C6BEDB566}"/>
                </a:ext>
              </a:extLst>
            </p:cNvPr>
            <p:cNvSpPr/>
            <p:nvPr/>
          </p:nvSpPr>
          <p:spPr>
            <a:xfrm rot="16200000">
              <a:off x="9582845" y="549485"/>
              <a:ext cx="444676" cy="2222698"/>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36B4E645-D7D0-685D-B752-431DCACA1A0E}"/>
                </a:ext>
              </a:extLst>
            </p:cNvPr>
            <p:cNvSpPr txBox="1"/>
            <p:nvPr/>
          </p:nvSpPr>
          <p:spPr>
            <a:xfrm>
              <a:off x="8199707" y="681674"/>
              <a:ext cx="3210951" cy="646331"/>
            </a:xfrm>
            <a:prstGeom prst="rect">
              <a:avLst/>
            </a:prstGeom>
            <a:noFill/>
          </p:spPr>
          <p:txBody>
            <a:bodyPr wrap="square">
              <a:spAutoFit/>
            </a:bodyPr>
            <a:lstStyle/>
            <a:p>
              <a:pPr algn="ctr"/>
              <a:r>
                <a:rPr lang="en-US" sz="1800" i="1" dirty="0">
                  <a:solidFill>
                    <a:srgbClr val="105227"/>
                  </a:solidFill>
                </a:rPr>
                <a:t>Lobbying: expenditures</a:t>
              </a:r>
              <a:endParaRPr lang="en-US" i="1" dirty="0">
                <a:solidFill>
                  <a:srgbClr val="105227"/>
                </a:solidFill>
              </a:endParaRPr>
            </a:p>
            <a:p>
              <a:pPr algn="ctr"/>
              <a:r>
                <a:rPr lang="en-US" sz="1800" i="1" dirty="0">
                  <a:solidFill>
                    <a:srgbClr val="105227"/>
                  </a:solidFill>
                </a:rPr>
                <a:t>and meetings on climate</a:t>
              </a:r>
            </a:p>
          </p:txBody>
        </p:sp>
      </p:grpSp>
      <p:grpSp>
        <p:nvGrpSpPr>
          <p:cNvPr id="26" name="Group 25">
            <a:extLst>
              <a:ext uri="{FF2B5EF4-FFF2-40B4-BE49-F238E27FC236}">
                <a16:creationId xmlns:a16="http://schemas.microsoft.com/office/drawing/2014/main" id="{C9B8421E-F48B-A214-2BCD-1FF95C551A5E}"/>
              </a:ext>
            </a:extLst>
          </p:cNvPr>
          <p:cNvGrpSpPr/>
          <p:nvPr/>
        </p:nvGrpSpPr>
        <p:grpSpPr>
          <a:xfrm>
            <a:off x="1270348" y="2039815"/>
            <a:ext cx="9948547" cy="4276944"/>
            <a:chOff x="1270348" y="2039815"/>
            <a:chExt cx="9948547" cy="4276944"/>
          </a:xfrm>
        </p:grpSpPr>
        <p:pic>
          <p:nvPicPr>
            <p:cNvPr id="19" name="Picture 18">
              <a:extLst>
                <a:ext uri="{FF2B5EF4-FFF2-40B4-BE49-F238E27FC236}">
                  <a16:creationId xmlns:a16="http://schemas.microsoft.com/office/drawing/2014/main" id="{2268D8A1-158B-8924-EFA7-30F016281632}"/>
                </a:ext>
              </a:extLst>
            </p:cNvPr>
            <p:cNvPicPr>
              <a:picLocks noChangeAspect="1"/>
            </p:cNvPicPr>
            <p:nvPr/>
          </p:nvPicPr>
          <p:blipFill>
            <a:blip r:embed="rId6"/>
            <a:stretch>
              <a:fillRect/>
            </a:stretch>
          </p:blipFill>
          <p:spPr>
            <a:xfrm>
              <a:off x="1270348" y="4706353"/>
              <a:ext cx="9224822" cy="1610406"/>
            </a:xfrm>
            <a:prstGeom prst="rect">
              <a:avLst/>
            </a:prstGeom>
          </p:spPr>
        </p:pic>
        <p:cxnSp>
          <p:nvCxnSpPr>
            <p:cNvPr id="20" name="Straight Arrow Connector 19">
              <a:extLst>
                <a:ext uri="{FF2B5EF4-FFF2-40B4-BE49-F238E27FC236}">
                  <a16:creationId xmlns:a16="http://schemas.microsoft.com/office/drawing/2014/main" id="{1E0BC4B3-553B-8277-510C-8A617E26A1EF}"/>
                </a:ext>
              </a:extLst>
            </p:cNvPr>
            <p:cNvCxnSpPr>
              <a:cxnSpLocks/>
            </p:cNvCxnSpPr>
            <p:nvPr/>
          </p:nvCxnSpPr>
          <p:spPr>
            <a:xfrm flipH="1">
              <a:off x="2518116" y="2039815"/>
              <a:ext cx="6175718" cy="0"/>
            </a:xfrm>
            <a:prstGeom prst="straightConnector1">
              <a:avLst/>
            </a:prstGeom>
            <a:ln w="57150">
              <a:solidFill>
                <a:srgbClr val="105227"/>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74271B1-720D-C263-A278-2E5FFC3916F2}"/>
                </a:ext>
              </a:extLst>
            </p:cNvPr>
            <p:cNvCxnSpPr>
              <a:cxnSpLocks/>
            </p:cNvCxnSpPr>
            <p:nvPr/>
          </p:nvCxnSpPr>
          <p:spPr>
            <a:xfrm flipV="1">
              <a:off x="11218895" y="3559126"/>
              <a:ext cx="0" cy="937847"/>
            </a:xfrm>
            <a:prstGeom prst="straightConnector1">
              <a:avLst/>
            </a:prstGeom>
            <a:ln w="57150">
              <a:solidFill>
                <a:srgbClr val="10522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234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7CC696-8C97-0D13-1B02-03695F0FE413}"/>
              </a:ext>
            </a:extLst>
          </p:cNvPr>
          <p:cNvSpPr txBox="1">
            <a:spLocks/>
          </p:cNvSpPr>
          <p:nvPr/>
        </p:nvSpPr>
        <p:spPr>
          <a:xfrm>
            <a:off x="622300" y="393700"/>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it-IT" err="1"/>
              <a:t>Created</a:t>
            </a:r>
            <a:r>
              <a:rPr lang="it-IT"/>
              <a:t> </a:t>
            </a:r>
            <a:r>
              <a:rPr lang="it-IT" err="1"/>
              <a:t>approach</a:t>
            </a:r>
            <a:endParaRPr lang="en-US"/>
          </a:p>
        </p:txBody>
      </p:sp>
      <p:pic>
        <p:nvPicPr>
          <p:cNvPr id="6" name="Picture 5" descr="A diagram of a company&#10;&#10;Description automatically generated">
            <a:extLst>
              <a:ext uri="{FF2B5EF4-FFF2-40B4-BE49-F238E27FC236}">
                <a16:creationId xmlns:a16="http://schemas.microsoft.com/office/drawing/2014/main" id="{B6A2B9BB-509E-5C93-E6B6-9890CEBCD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43" y="1045545"/>
            <a:ext cx="10219871" cy="5418755"/>
          </a:xfrm>
          <a:prstGeom prst="rect">
            <a:avLst/>
          </a:prstGeom>
        </p:spPr>
      </p:pic>
      <p:sp>
        <p:nvSpPr>
          <p:cNvPr id="7" name="Rectangle 6">
            <a:extLst>
              <a:ext uri="{FF2B5EF4-FFF2-40B4-BE49-F238E27FC236}">
                <a16:creationId xmlns:a16="http://schemas.microsoft.com/office/drawing/2014/main" id="{458628D7-89C1-18B9-0BA4-98222F19E9C1}"/>
              </a:ext>
            </a:extLst>
          </p:cNvPr>
          <p:cNvSpPr/>
          <p:nvPr/>
        </p:nvSpPr>
        <p:spPr>
          <a:xfrm>
            <a:off x="8752114" y="5357586"/>
            <a:ext cx="1743056" cy="65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i="1" err="1"/>
              <a:t>Answer</a:t>
            </a:r>
            <a:r>
              <a:rPr lang="it-IT" i="1"/>
              <a:t> to SQ2</a:t>
            </a:r>
            <a:endParaRPr lang="en-US" i="1"/>
          </a:p>
        </p:txBody>
      </p:sp>
      <p:pic>
        <p:nvPicPr>
          <p:cNvPr id="8" name="Content Placeholder 4" descr="A green and white machine&#10;&#10;Description automatically generated">
            <a:extLst>
              <a:ext uri="{FF2B5EF4-FFF2-40B4-BE49-F238E27FC236}">
                <a16:creationId xmlns:a16="http://schemas.microsoft.com/office/drawing/2014/main" id="{D31167F5-B203-5E19-DEF0-624A74B72F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0592" y="5686914"/>
            <a:ext cx="651669" cy="875932"/>
          </a:xfrm>
          <a:prstGeom prst="rect">
            <a:avLst/>
          </a:prstGeom>
        </p:spPr>
      </p:pic>
    </p:spTree>
    <p:extLst>
      <p:ext uri="{BB962C8B-B14F-4D97-AF65-F5344CB8AC3E}">
        <p14:creationId xmlns:p14="http://schemas.microsoft.com/office/powerpoint/2010/main" val="70583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2E51A-4AB6-6EB7-D634-D2F7B3142285}"/>
              </a:ext>
            </a:extLst>
          </p:cNvPr>
          <p:cNvSpPr>
            <a:spLocks noGrp="1"/>
          </p:cNvSpPr>
          <p:nvPr>
            <p:ph type="ctrTitle"/>
          </p:nvPr>
        </p:nvSpPr>
        <p:spPr/>
        <p:txBody>
          <a:bodyPr/>
          <a:lstStyle/>
          <a:p>
            <a:r>
              <a:rPr lang="it-IT" err="1"/>
              <a:t>Results</a:t>
            </a:r>
            <a:endParaRPr lang="en-US"/>
          </a:p>
        </p:txBody>
      </p:sp>
      <p:sp>
        <p:nvSpPr>
          <p:cNvPr id="3" name="Subtitle 2">
            <a:extLst>
              <a:ext uri="{FF2B5EF4-FFF2-40B4-BE49-F238E27FC236}">
                <a16:creationId xmlns:a16="http://schemas.microsoft.com/office/drawing/2014/main" id="{43732CE0-2812-9105-E855-5C5225518D9A}"/>
              </a:ext>
            </a:extLst>
          </p:cNvPr>
          <p:cNvSpPr>
            <a:spLocks noGrp="1"/>
          </p:cNvSpPr>
          <p:nvPr>
            <p:ph type="subTitle" idx="1"/>
          </p:nvPr>
        </p:nvSpPr>
        <p:spPr/>
        <p:txBody>
          <a:bodyPr/>
          <a:lstStyle/>
          <a:p>
            <a:r>
              <a:rPr lang="it-IT" err="1"/>
              <a:t>Answer</a:t>
            </a:r>
            <a:r>
              <a:rPr lang="it-IT"/>
              <a:t> to </a:t>
            </a:r>
            <a:r>
              <a:rPr lang="it-IT" err="1"/>
              <a:t>research</a:t>
            </a:r>
            <a:r>
              <a:rPr lang="it-IT"/>
              <a:t> </a:t>
            </a:r>
            <a:r>
              <a:rPr lang="it-IT" err="1"/>
              <a:t>questions</a:t>
            </a:r>
            <a:endParaRPr lang="en-US"/>
          </a:p>
        </p:txBody>
      </p:sp>
    </p:spTree>
    <p:extLst>
      <p:ext uri="{BB962C8B-B14F-4D97-AF65-F5344CB8AC3E}">
        <p14:creationId xmlns:p14="http://schemas.microsoft.com/office/powerpoint/2010/main" val="1068535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green and white machine&#10;&#10;Description automatically generated">
            <a:extLst>
              <a:ext uri="{FF2B5EF4-FFF2-40B4-BE49-F238E27FC236}">
                <a16:creationId xmlns:a16="http://schemas.microsoft.com/office/drawing/2014/main" id="{E051F869-E1B8-8423-6DBC-34E2B6AEC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0592" y="5686914"/>
            <a:ext cx="651669" cy="875932"/>
          </a:xfrm>
          <a:prstGeom prst="rect">
            <a:avLst/>
          </a:prstGeom>
        </p:spPr>
      </p:pic>
      <p:sp>
        <p:nvSpPr>
          <p:cNvPr id="5" name="Title 1">
            <a:extLst>
              <a:ext uri="{FF2B5EF4-FFF2-40B4-BE49-F238E27FC236}">
                <a16:creationId xmlns:a16="http://schemas.microsoft.com/office/drawing/2014/main" id="{1CC04C98-46BA-B898-0E63-F04A2BBB93C6}"/>
              </a:ext>
            </a:extLst>
          </p:cNvPr>
          <p:cNvSpPr txBox="1">
            <a:spLocks/>
          </p:cNvSpPr>
          <p:nvPr/>
        </p:nvSpPr>
        <p:spPr>
          <a:xfrm>
            <a:off x="622300" y="393700"/>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Demonstration and Evaluation</a:t>
            </a:r>
            <a:endParaRPr lang="en-US" i="1" dirty="0"/>
          </a:p>
        </p:txBody>
      </p:sp>
      <p:grpSp>
        <p:nvGrpSpPr>
          <p:cNvPr id="16" name="Group 15">
            <a:extLst>
              <a:ext uri="{FF2B5EF4-FFF2-40B4-BE49-F238E27FC236}">
                <a16:creationId xmlns:a16="http://schemas.microsoft.com/office/drawing/2014/main" id="{19D3F780-2C7B-9332-D42F-785CA57052F5}"/>
              </a:ext>
            </a:extLst>
          </p:cNvPr>
          <p:cNvGrpSpPr/>
          <p:nvPr/>
        </p:nvGrpSpPr>
        <p:grpSpPr>
          <a:xfrm>
            <a:off x="1278143" y="1542314"/>
            <a:ext cx="9872870" cy="1789090"/>
            <a:chOff x="1278143" y="1542314"/>
            <a:chExt cx="9872870" cy="1789090"/>
          </a:xfrm>
        </p:grpSpPr>
        <p:sp>
          <p:nvSpPr>
            <p:cNvPr id="11" name="Freeform: Shape 10">
              <a:extLst>
                <a:ext uri="{FF2B5EF4-FFF2-40B4-BE49-F238E27FC236}">
                  <a16:creationId xmlns:a16="http://schemas.microsoft.com/office/drawing/2014/main" id="{EF43F82C-0FC3-9A1B-4CE7-1CD40A565F16}"/>
                </a:ext>
              </a:extLst>
            </p:cNvPr>
            <p:cNvSpPr/>
            <p:nvPr/>
          </p:nvSpPr>
          <p:spPr>
            <a:xfrm>
              <a:off x="1278143" y="1542314"/>
              <a:ext cx="9872870" cy="1056684"/>
            </a:xfrm>
            <a:custGeom>
              <a:avLst/>
              <a:gdLst>
                <a:gd name="connsiteX0" fmla="*/ 0 w 9872870"/>
                <a:gd name="connsiteY0" fmla="*/ 176118 h 1056684"/>
                <a:gd name="connsiteX1" fmla="*/ 176118 w 9872870"/>
                <a:gd name="connsiteY1" fmla="*/ 0 h 1056684"/>
                <a:gd name="connsiteX2" fmla="*/ 9696752 w 9872870"/>
                <a:gd name="connsiteY2" fmla="*/ 0 h 1056684"/>
                <a:gd name="connsiteX3" fmla="*/ 9872870 w 9872870"/>
                <a:gd name="connsiteY3" fmla="*/ 176118 h 1056684"/>
                <a:gd name="connsiteX4" fmla="*/ 9872870 w 9872870"/>
                <a:gd name="connsiteY4" fmla="*/ 880566 h 1056684"/>
                <a:gd name="connsiteX5" fmla="*/ 9696752 w 9872870"/>
                <a:gd name="connsiteY5" fmla="*/ 1056684 h 1056684"/>
                <a:gd name="connsiteX6" fmla="*/ 176118 w 9872870"/>
                <a:gd name="connsiteY6" fmla="*/ 1056684 h 1056684"/>
                <a:gd name="connsiteX7" fmla="*/ 0 w 9872870"/>
                <a:gd name="connsiteY7" fmla="*/ 880566 h 1056684"/>
                <a:gd name="connsiteX8" fmla="*/ 0 w 9872870"/>
                <a:gd name="connsiteY8" fmla="*/ 176118 h 105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72870" h="1056684">
                  <a:moveTo>
                    <a:pt x="0" y="176118"/>
                  </a:moveTo>
                  <a:cubicBezTo>
                    <a:pt x="0" y="78851"/>
                    <a:pt x="78851" y="0"/>
                    <a:pt x="176118" y="0"/>
                  </a:cubicBezTo>
                  <a:lnTo>
                    <a:pt x="9696752" y="0"/>
                  </a:lnTo>
                  <a:cubicBezTo>
                    <a:pt x="9794019" y="0"/>
                    <a:pt x="9872870" y="78851"/>
                    <a:pt x="9872870" y="176118"/>
                  </a:cubicBezTo>
                  <a:lnTo>
                    <a:pt x="9872870" y="880566"/>
                  </a:lnTo>
                  <a:cubicBezTo>
                    <a:pt x="9872870" y="977833"/>
                    <a:pt x="9794019" y="1056684"/>
                    <a:pt x="9696752" y="1056684"/>
                  </a:cubicBezTo>
                  <a:lnTo>
                    <a:pt x="176118" y="1056684"/>
                  </a:lnTo>
                  <a:cubicBezTo>
                    <a:pt x="78851" y="1056684"/>
                    <a:pt x="0" y="977833"/>
                    <a:pt x="0" y="880566"/>
                  </a:cubicBezTo>
                  <a:lnTo>
                    <a:pt x="0" y="17611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883" tIns="165883" rIns="165883" bIns="165883" numCol="1" spcCol="1270" anchor="ctr" anchorCtr="0">
              <a:noAutofit/>
            </a:bodyPr>
            <a:lstStyle/>
            <a:p>
              <a:pPr marL="0" lvl="0" indent="0" algn="l" defTabSz="1333500">
                <a:lnSpc>
                  <a:spcPct val="90000"/>
                </a:lnSpc>
                <a:spcBef>
                  <a:spcPct val="0"/>
                </a:spcBef>
                <a:spcAft>
                  <a:spcPct val="35000"/>
                </a:spcAft>
                <a:buNone/>
              </a:pPr>
              <a:r>
                <a:rPr lang="en-US" sz="3000" kern="1200" noProof="0" dirty="0"/>
                <a:t>Demonstrated the approach on ExxonMobil and Shell data</a:t>
              </a:r>
            </a:p>
          </p:txBody>
        </p:sp>
        <p:sp>
          <p:nvSpPr>
            <p:cNvPr id="12" name="Freeform: Shape 11">
              <a:extLst>
                <a:ext uri="{FF2B5EF4-FFF2-40B4-BE49-F238E27FC236}">
                  <a16:creationId xmlns:a16="http://schemas.microsoft.com/office/drawing/2014/main" id="{328DDB76-E4F4-8613-ED74-85B22134817F}"/>
                </a:ext>
              </a:extLst>
            </p:cNvPr>
            <p:cNvSpPr/>
            <p:nvPr/>
          </p:nvSpPr>
          <p:spPr>
            <a:xfrm>
              <a:off x="1278143" y="2598998"/>
              <a:ext cx="9872870" cy="732406"/>
            </a:xfrm>
            <a:custGeom>
              <a:avLst/>
              <a:gdLst>
                <a:gd name="connsiteX0" fmla="*/ 0 w 9872870"/>
                <a:gd name="connsiteY0" fmla="*/ 0 h 732406"/>
                <a:gd name="connsiteX1" fmla="*/ 9872870 w 9872870"/>
                <a:gd name="connsiteY1" fmla="*/ 0 h 732406"/>
                <a:gd name="connsiteX2" fmla="*/ 9872870 w 9872870"/>
                <a:gd name="connsiteY2" fmla="*/ 732406 h 732406"/>
                <a:gd name="connsiteX3" fmla="*/ 0 w 9872870"/>
                <a:gd name="connsiteY3" fmla="*/ 732406 h 732406"/>
                <a:gd name="connsiteX4" fmla="*/ 0 w 9872870"/>
                <a:gd name="connsiteY4" fmla="*/ 0 h 732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2870" h="732406">
                  <a:moveTo>
                    <a:pt x="0" y="0"/>
                  </a:moveTo>
                  <a:lnTo>
                    <a:pt x="9872870" y="0"/>
                  </a:lnTo>
                  <a:lnTo>
                    <a:pt x="9872870" y="732406"/>
                  </a:lnTo>
                  <a:lnTo>
                    <a:pt x="0" y="7324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346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The goal was to see </a:t>
              </a:r>
              <a:r>
                <a:rPr lang="en-US" sz="2300" kern="1200" noProof="0" dirty="0"/>
                <a:t>with</a:t>
              </a:r>
              <a:r>
                <a:rPr lang="en-US" sz="2300" kern="1200" dirty="0"/>
                <a:t> my approach I could come to similar conclusions as the </a:t>
              </a:r>
              <a:r>
                <a:rPr lang="en-US" sz="2300" kern="1200" noProof="0" dirty="0"/>
                <a:t>sources</a:t>
              </a:r>
            </a:p>
          </p:txBody>
        </p:sp>
      </p:grpSp>
      <p:grpSp>
        <p:nvGrpSpPr>
          <p:cNvPr id="15" name="Group 14">
            <a:extLst>
              <a:ext uri="{FF2B5EF4-FFF2-40B4-BE49-F238E27FC236}">
                <a16:creationId xmlns:a16="http://schemas.microsoft.com/office/drawing/2014/main" id="{10975459-9499-0C96-FFD6-171F2E7539FC}"/>
              </a:ext>
            </a:extLst>
          </p:cNvPr>
          <p:cNvGrpSpPr/>
          <p:nvPr/>
        </p:nvGrpSpPr>
        <p:grpSpPr>
          <a:xfrm>
            <a:off x="1278143" y="3886178"/>
            <a:ext cx="9872870" cy="2500480"/>
            <a:chOff x="1278143" y="3331405"/>
            <a:chExt cx="9872870" cy="2500480"/>
          </a:xfrm>
        </p:grpSpPr>
        <p:sp>
          <p:nvSpPr>
            <p:cNvPr id="13" name="Freeform: Shape 12">
              <a:extLst>
                <a:ext uri="{FF2B5EF4-FFF2-40B4-BE49-F238E27FC236}">
                  <a16:creationId xmlns:a16="http://schemas.microsoft.com/office/drawing/2014/main" id="{91A797AD-0308-6BF3-C722-170593BF099B}"/>
                </a:ext>
              </a:extLst>
            </p:cNvPr>
            <p:cNvSpPr/>
            <p:nvPr/>
          </p:nvSpPr>
          <p:spPr>
            <a:xfrm>
              <a:off x="1278143" y="3331405"/>
              <a:ext cx="9872870" cy="811359"/>
            </a:xfrm>
            <a:custGeom>
              <a:avLst/>
              <a:gdLst>
                <a:gd name="connsiteX0" fmla="*/ 0 w 9872870"/>
                <a:gd name="connsiteY0" fmla="*/ 135229 h 811359"/>
                <a:gd name="connsiteX1" fmla="*/ 135229 w 9872870"/>
                <a:gd name="connsiteY1" fmla="*/ 0 h 811359"/>
                <a:gd name="connsiteX2" fmla="*/ 9737641 w 9872870"/>
                <a:gd name="connsiteY2" fmla="*/ 0 h 811359"/>
                <a:gd name="connsiteX3" fmla="*/ 9872870 w 9872870"/>
                <a:gd name="connsiteY3" fmla="*/ 135229 h 811359"/>
                <a:gd name="connsiteX4" fmla="*/ 9872870 w 9872870"/>
                <a:gd name="connsiteY4" fmla="*/ 676130 h 811359"/>
                <a:gd name="connsiteX5" fmla="*/ 9737641 w 9872870"/>
                <a:gd name="connsiteY5" fmla="*/ 811359 h 811359"/>
                <a:gd name="connsiteX6" fmla="*/ 135229 w 9872870"/>
                <a:gd name="connsiteY6" fmla="*/ 811359 h 811359"/>
                <a:gd name="connsiteX7" fmla="*/ 0 w 9872870"/>
                <a:gd name="connsiteY7" fmla="*/ 676130 h 811359"/>
                <a:gd name="connsiteX8" fmla="*/ 0 w 9872870"/>
                <a:gd name="connsiteY8" fmla="*/ 135229 h 81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72870" h="811359">
                  <a:moveTo>
                    <a:pt x="0" y="135229"/>
                  </a:moveTo>
                  <a:cubicBezTo>
                    <a:pt x="0" y="60544"/>
                    <a:pt x="60544" y="0"/>
                    <a:pt x="135229" y="0"/>
                  </a:cubicBezTo>
                  <a:lnTo>
                    <a:pt x="9737641" y="0"/>
                  </a:lnTo>
                  <a:cubicBezTo>
                    <a:pt x="9812326" y="0"/>
                    <a:pt x="9872870" y="60544"/>
                    <a:pt x="9872870" y="135229"/>
                  </a:cubicBezTo>
                  <a:lnTo>
                    <a:pt x="9872870" y="676130"/>
                  </a:lnTo>
                  <a:cubicBezTo>
                    <a:pt x="9872870" y="750815"/>
                    <a:pt x="9812326" y="811359"/>
                    <a:pt x="9737641" y="811359"/>
                  </a:cubicBezTo>
                  <a:lnTo>
                    <a:pt x="135229" y="811359"/>
                  </a:lnTo>
                  <a:cubicBezTo>
                    <a:pt x="60544" y="811359"/>
                    <a:pt x="0" y="750815"/>
                    <a:pt x="0" y="676130"/>
                  </a:cubicBezTo>
                  <a:lnTo>
                    <a:pt x="0" y="13522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3907" tIns="153907" rIns="153907" bIns="153907" numCol="1" spcCol="1270" anchor="ctr" anchorCtr="0">
              <a:noAutofit/>
            </a:bodyPr>
            <a:lstStyle/>
            <a:p>
              <a:pPr marL="0" lvl="0" indent="0" algn="l" defTabSz="1333500">
                <a:lnSpc>
                  <a:spcPct val="90000"/>
                </a:lnSpc>
                <a:spcBef>
                  <a:spcPct val="0"/>
                </a:spcBef>
                <a:spcAft>
                  <a:spcPct val="35000"/>
                </a:spcAft>
                <a:buNone/>
              </a:pPr>
              <a:r>
                <a:rPr lang="it-IT" sz="3000" kern="1200"/>
                <a:t>Running the </a:t>
              </a:r>
              <a:r>
                <a:rPr lang="it-IT" sz="3000" kern="1200" err="1"/>
                <a:t>analysis</a:t>
              </a:r>
              <a:endParaRPr lang="en-US" sz="3000" kern="1200"/>
            </a:p>
          </p:txBody>
        </p:sp>
        <p:sp>
          <p:nvSpPr>
            <p:cNvPr id="14" name="Freeform: Shape 13">
              <a:extLst>
                <a:ext uri="{FF2B5EF4-FFF2-40B4-BE49-F238E27FC236}">
                  <a16:creationId xmlns:a16="http://schemas.microsoft.com/office/drawing/2014/main" id="{5AFC581B-0E29-457A-3C03-A61CFC50D3D8}"/>
                </a:ext>
              </a:extLst>
            </p:cNvPr>
            <p:cNvSpPr/>
            <p:nvPr/>
          </p:nvSpPr>
          <p:spPr>
            <a:xfrm>
              <a:off x="1278143" y="4142765"/>
              <a:ext cx="9872870" cy="1689120"/>
            </a:xfrm>
            <a:custGeom>
              <a:avLst/>
              <a:gdLst>
                <a:gd name="connsiteX0" fmla="*/ 0 w 9872870"/>
                <a:gd name="connsiteY0" fmla="*/ 0 h 1689120"/>
                <a:gd name="connsiteX1" fmla="*/ 9872870 w 9872870"/>
                <a:gd name="connsiteY1" fmla="*/ 0 h 1689120"/>
                <a:gd name="connsiteX2" fmla="*/ 9872870 w 9872870"/>
                <a:gd name="connsiteY2" fmla="*/ 1689120 h 1689120"/>
                <a:gd name="connsiteX3" fmla="*/ 0 w 9872870"/>
                <a:gd name="connsiteY3" fmla="*/ 1689120 h 1689120"/>
                <a:gd name="connsiteX4" fmla="*/ 0 w 9872870"/>
                <a:gd name="connsiteY4" fmla="*/ 0 h 16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2870" h="1689120">
                  <a:moveTo>
                    <a:pt x="0" y="0"/>
                  </a:moveTo>
                  <a:lnTo>
                    <a:pt x="9872870" y="0"/>
                  </a:lnTo>
                  <a:lnTo>
                    <a:pt x="9872870" y="1689120"/>
                  </a:lnTo>
                  <a:lnTo>
                    <a:pt x="0" y="16891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346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it-IT" sz="2300" kern="1200" dirty="0" err="1"/>
                <a:t>Only</a:t>
              </a:r>
              <a:r>
                <a:rPr lang="it-IT" sz="2300" kern="1200" dirty="0"/>
                <a:t> for the </a:t>
              </a:r>
              <a:r>
                <a:rPr lang="it-IT" sz="2300" kern="1200" dirty="0" err="1"/>
                <a:t>communication</a:t>
              </a:r>
              <a:r>
                <a:rPr lang="it-IT" sz="2300" kern="1200" dirty="0"/>
                <a:t> I </a:t>
              </a:r>
              <a:r>
                <a:rPr lang="it-IT" sz="2300" kern="1200" dirty="0" err="1"/>
                <a:t>had</a:t>
              </a:r>
              <a:r>
                <a:rPr lang="it-IT" sz="2300" kern="1200" dirty="0"/>
                <a:t> to do one step by hand </a:t>
              </a:r>
              <a:r>
                <a:rPr lang="it-IT" sz="2300" kern="1200" dirty="0" err="1"/>
                <a:t>because</a:t>
              </a:r>
              <a:r>
                <a:rPr lang="it-IT" sz="2300" kern="1200" dirty="0"/>
                <a:t> of the low </a:t>
              </a:r>
              <a:r>
                <a:rPr lang="it-IT" sz="2300" kern="1200" dirty="0" err="1"/>
                <a:t>accuracy</a:t>
              </a:r>
              <a:r>
                <a:rPr lang="it-IT" sz="2300" kern="1200" dirty="0"/>
                <a:t> of the </a:t>
              </a:r>
              <a:r>
                <a:rPr lang="it-IT" sz="2300" kern="1200" dirty="0" err="1"/>
                <a:t>method</a:t>
              </a:r>
              <a:r>
                <a:rPr lang="it-IT" sz="2300" kern="1200" dirty="0"/>
                <a:t> (</a:t>
              </a:r>
              <a:r>
                <a:rPr lang="it-IT" sz="2300" kern="1200" dirty="0" err="1"/>
                <a:t>accuracy</a:t>
              </a:r>
              <a:r>
                <a:rPr lang="it-IT" sz="2300" dirty="0"/>
                <a:t> of coding </a:t>
              </a:r>
              <a:r>
                <a:rPr lang="it-IT" sz="2300" dirty="0" err="1"/>
                <a:t>now</a:t>
              </a:r>
              <a:r>
                <a:rPr lang="it-IT" sz="2300" dirty="0"/>
                <a:t> </a:t>
              </a:r>
              <a:r>
                <a:rPr lang="it-IT" sz="2300" dirty="0" err="1"/>
                <a:t>is</a:t>
              </a:r>
              <a:r>
                <a:rPr lang="it-IT" sz="2300" dirty="0"/>
                <a:t> 78%)</a:t>
              </a:r>
            </a:p>
            <a:p>
              <a:pPr marL="228600" lvl="1" indent="-228600" algn="l" defTabSz="1022350">
                <a:lnSpc>
                  <a:spcPct val="90000"/>
                </a:lnSpc>
                <a:spcBef>
                  <a:spcPct val="0"/>
                </a:spcBef>
                <a:spcAft>
                  <a:spcPct val="20000"/>
                </a:spcAft>
                <a:buChar char="•"/>
              </a:pPr>
              <a:r>
                <a:rPr lang="it-IT" sz="2300" kern="1200" dirty="0" err="1"/>
                <a:t>Therefore</a:t>
              </a:r>
              <a:r>
                <a:rPr lang="it-IT" sz="2300" dirty="0"/>
                <a:t>, the </a:t>
              </a:r>
              <a:r>
                <a:rPr lang="it-IT" sz="2300" dirty="0" err="1"/>
                <a:t>approach</a:t>
              </a:r>
              <a:r>
                <a:rPr lang="it-IT" sz="2300" dirty="0"/>
                <a:t> </a:t>
              </a:r>
              <a:r>
                <a:rPr lang="it-IT" sz="2300" dirty="0" err="1"/>
                <a:t>is</a:t>
              </a:r>
              <a:r>
                <a:rPr lang="it-IT" sz="2300" dirty="0"/>
                <a:t> </a:t>
              </a:r>
              <a:r>
                <a:rPr lang="it-IT" sz="2300" dirty="0" err="1"/>
                <a:t>at</a:t>
              </a:r>
              <a:r>
                <a:rPr lang="it-IT" sz="2300" dirty="0"/>
                <a:t> </a:t>
              </a:r>
              <a:r>
                <a:rPr lang="it-IT" sz="2300" dirty="0" err="1"/>
                <a:t>this</a:t>
              </a:r>
              <a:r>
                <a:rPr lang="it-IT" sz="2300" dirty="0"/>
                <a:t> state semi-</a:t>
              </a:r>
              <a:r>
                <a:rPr lang="it-IT" sz="2300" dirty="0" err="1"/>
                <a:t>automated</a:t>
              </a:r>
              <a:endParaRPr lang="en-US" sz="2300" kern="1200" dirty="0"/>
            </a:p>
          </p:txBody>
        </p:sp>
      </p:grpSp>
      <p:grpSp>
        <p:nvGrpSpPr>
          <p:cNvPr id="24" name="Group 23">
            <a:extLst>
              <a:ext uri="{FF2B5EF4-FFF2-40B4-BE49-F238E27FC236}">
                <a16:creationId xmlns:a16="http://schemas.microsoft.com/office/drawing/2014/main" id="{86D8B9FB-9BFA-F1E4-7BA0-9D6DDF300A00}"/>
              </a:ext>
            </a:extLst>
          </p:cNvPr>
          <p:cNvGrpSpPr/>
          <p:nvPr/>
        </p:nvGrpSpPr>
        <p:grpSpPr>
          <a:xfrm>
            <a:off x="363413" y="3246156"/>
            <a:ext cx="11538848" cy="3307403"/>
            <a:chOff x="326576" y="3192660"/>
            <a:chExt cx="11538848" cy="3307403"/>
          </a:xfrm>
        </p:grpSpPr>
        <p:pic>
          <p:nvPicPr>
            <p:cNvPr id="18" name="Picture 17">
              <a:extLst>
                <a:ext uri="{FF2B5EF4-FFF2-40B4-BE49-F238E27FC236}">
                  <a16:creationId xmlns:a16="http://schemas.microsoft.com/office/drawing/2014/main" id="{60512DB8-4808-7A33-69ED-A3DF72015898}"/>
                </a:ext>
              </a:extLst>
            </p:cNvPr>
            <p:cNvPicPr>
              <a:picLocks noChangeAspect="1"/>
            </p:cNvPicPr>
            <p:nvPr/>
          </p:nvPicPr>
          <p:blipFill rotWithShape="1">
            <a:blip r:embed="rId5"/>
            <a:srcRect r="6013"/>
            <a:stretch/>
          </p:blipFill>
          <p:spPr>
            <a:xfrm>
              <a:off x="326576" y="3241817"/>
              <a:ext cx="6097813" cy="3258246"/>
            </a:xfrm>
            <a:prstGeom prst="rect">
              <a:avLst/>
            </a:prstGeom>
          </p:spPr>
        </p:pic>
        <p:grpSp>
          <p:nvGrpSpPr>
            <p:cNvPr id="23" name="Group 22">
              <a:extLst>
                <a:ext uri="{FF2B5EF4-FFF2-40B4-BE49-F238E27FC236}">
                  <a16:creationId xmlns:a16="http://schemas.microsoft.com/office/drawing/2014/main" id="{4C6E67FD-7D8B-A7FA-8D8C-69C9353F3F3F}"/>
                </a:ext>
              </a:extLst>
            </p:cNvPr>
            <p:cNvGrpSpPr/>
            <p:nvPr/>
          </p:nvGrpSpPr>
          <p:grpSpPr>
            <a:xfrm>
              <a:off x="6662057" y="3192660"/>
              <a:ext cx="5203367" cy="3307403"/>
              <a:chOff x="6662057" y="3192660"/>
              <a:chExt cx="5203367" cy="3307403"/>
            </a:xfrm>
          </p:grpSpPr>
          <p:pic>
            <p:nvPicPr>
              <p:cNvPr id="20" name="Picture 19">
                <a:extLst>
                  <a:ext uri="{FF2B5EF4-FFF2-40B4-BE49-F238E27FC236}">
                    <a16:creationId xmlns:a16="http://schemas.microsoft.com/office/drawing/2014/main" id="{6B43EF4A-6911-D09C-979E-1669D5B0F349}"/>
                  </a:ext>
                </a:extLst>
              </p:cNvPr>
              <p:cNvPicPr>
                <a:picLocks noChangeAspect="1"/>
              </p:cNvPicPr>
              <p:nvPr/>
            </p:nvPicPr>
            <p:blipFill>
              <a:blip r:embed="rId6"/>
              <a:stretch>
                <a:fillRect/>
              </a:stretch>
            </p:blipFill>
            <p:spPr>
              <a:xfrm>
                <a:off x="6662057" y="3192660"/>
                <a:ext cx="5203367" cy="3307403"/>
              </a:xfrm>
              <a:prstGeom prst="rect">
                <a:avLst/>
              </a:prstGeom>
            </p:spPr>
          </p:pic>
          <p:pic>
            <p:nvPicPr>
              <p:cNvPr id="22" name="Picture 21">
                <a:extLst>
                  <a:ext uri="{FF2B5EF4-FFF2-40B4-BE49-F238E27FC236}">
                    <a16:creationId xmlns:a16="http://schemas.microsoft.com/office/drawing/2014/main" id="{CDC7E568-E192-1ED5-6635-C47DD7954D5B}"/>
                  </a:ext>
                </a:extLst>
              </p:cNvPr>
              <p:cNvPicPr>
                <a:picLocks noChangeAspect="1"/>
              </p:cNvPicPr>
              <p:nvPr/>
            </p:nvPicPr>
            <p:blipFill>
              <a:blip r:embed="rId7"/>
              <a:stretch>
                <a:fillRect/>
              </a:stretch>
            </p:blipFill>
            <p:spPr>
              <a:xfrm>
                <a:off x="10192480" y="4850894"/>
                <a:ext cx="1600423" cy="419158"/>
              </a:xfrm>
              <a:prstGeom prst="rect">
                <a:avLst/>
              </a:prstGeom>
            </p:spPr>
          </p:pic>
        </p:grpSp>
      </p:grpSp>
    </p:spTree>
    <p:extLst>
      <p:ext uri="{BB962C8B-B14F-4D97-AF65-F5344CB8AC3E}">
        <p14:creationId xmlns:p14="http://schemas.microsoft.com/office/powerpoint/2010/main" val="3213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CD93-3B40-C474-646E-4DDECDD49852}"/>
              </a:ext>
            </a:extLst>
          </p:cNvPr>
          <p:cNvSpPr>
            <a:spLocks noGrp="1"/>
          </p:cNvSpPr>
          <p:nvPr>
            <p:ph type="title"/>
          </p:nvPr>
        </p:nvSpPr>
        <p:spPr/>
        <p:txBody>
          <a:bodyPr/>
          <a:lstStyle/>
          <a:p>
            <a:r>
              <a:rPr lang="en-US"/>
              <a:t>Agenda</a:t>
            </a:r>
          </a:p>
        </p:txBody>
      </p:sp>
      <p:graphicFrame>
        <p:nvGraphicFramePr>
          <p:cNvPr id="5" name="Content Placeholder 4">
            <a:extLst>
              <a:ext uri="{FF2B5EF4-FFF2-40B4-BE49-F238E27FC236}">
                <a16:creationId xmlns:a16="http://schemas.microsoft.com/office/drawing/2014/main" id="{9F69B572-5C4B-391B-6517-89D95C932374}"/>
              </a:ext>
            </a:extLst>
          </p:cNvPr>
          <p:cNvGraphicFramePr>
            <a:graphicFrameLocks noGrp="1"/>
          </p:cNvGraphicFramePr>
          <p:nvPr>
            <p:ph idx="1"/>
            <p:extLst>
              <p:ext uri="{D42A27DB-BD31-4B8C-83A1-F6EECF244321}">
                <p14:modId xmlns:p14="http://schemas.microsoft.com/office/powerpoint/2010/main" val="150437154"/>
              </p:ext>
            </p:extLst>
          </p:nvPr>
        </p:nvGraphicFramePr>
        <p:xfrm>
          <a:off x="1143000" y="2057400"/>
          <a:ext cx="3791857" cy="20211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Content Placeholder 4" descr="A green and white machine&#10;&#10;Description automatically generated">
            <a:extLst>
              <a:ext uri="{FF2B5EF4-FFF2-40B4-BE49-F238E27FC236}">
                <a16:creationId xmlns:a16="http://schemas.microsoft.com/office/drawing/2014/main" id="{9C369D5D-47AE-CAA5-875C-D7D04774F3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50592" y="5686914"/>
            <a:ext cx="651669" cy="875932"/>
          </a:xfrm>
          <a:prstGeom prst="rect">
            <a:avLst/>
          </a:prstGeom>
        </p:spPr>
      </p:pic>
    </p:spTree>
    <p:extLst>
      <p:ext uri="{BB962C8B-B14F-4D97-AF65-F5344CB8AC3E}">
        <p14:creationId xmlns:p14="http://schemas.microsoft.com/office/powerpoint/2010/main" val="1470589641"/>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F6C13B-F02D-4F29-657A-9256418CE9AB}"/>
              </a:ext>
            </a:extLst>
          </p:cNvPr>
          <p:cNvSpPr txBox="1">
            <a:spLocks/>
          </p:cNvSpPr>
          <p:nvPr/>
        </p:nvSpPr>
        <p:spPr>
          <a:xfrm>
            <a:off x="622300" y="393700"/>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a:t>Demonstration of approach</a:t>
            </a:r>
            <a:endParaRPr lang="en-US" i="1"/>
          </a:p>
        </p:txBody>
      </p:sp>
      <p:pic>
        <p:nvPicPr>
          <p:cNvPr id="8" name="Picture 7">
            <a:extLst>
              <a:ext uri="{FF2B5EF4-FFF2-40B4-BE49-F238E27FC236}">
                <a16:creationId xmlns:a16="http://schemas.microsoft.com/office/drawing/2014/main" id="{E6570859-1586-E185-1D4E-46B35D643247}"/>
              </a:ext>
            </a:extLst>
          </p:cNvPr>
          <p:cNvPicPr>
            <a:picLocks noChangeAspect="1"/>
          </p:cNvPicPr>
          <p:nvPr/>
        </p:nvPicPr>
        <p:blipFill>
          <a:blip r:embed="rId3"/>
          <a:stretch>
            <a:fillRect/>
          </a:stretch>
        </p:blipFill>
        <p:spPr>
          <a:xfrm>
            <a:off x="1132782" y="2404919"/>
            <a:ext cx="9926435" cy="2048161"/>
          </a:xfrm>
          <a:prstGeom prst="rect">
            <a:avLst/>
          </a:prstGeom>
        </p:spPr>
      </p:pic>
      <p:pic>
        <p:nvPicPr>
          <p:cNvPr id="2" name="Picture 1">
            <a:extLst>
              <a:ext uri="{FF2B5EF4-FFF2-40B4-BE49-F238E27FC236}">
                <a16:creationId xmlns:a16="http://schemas.microsoft.com/office/drawing/2014/main" id="{39CB4D64-8E83-BC2C-11B0-ACE0561CA8DF}"/>
              </a:ext>
            </a:extLst>
          </p:cNvPr>
          <p:cNvPicPr>
            <a:picLocks noChangeAspect="1"/>
          </p:cNvPicPr>
          <p:nvPr/>
        </p:nvPicPr>
        <p:blipFill>
          <a:blip r:embed="rId4"/>
          <a:stretch>
            <a:fillRect/>
          </a:stretch>
        </p:blipFill>
        <p:spPr>
          <a:xfrm>
            <a:off x="1483588" y="4699149"/>
            <a:ext cx="9224822" cy="1610406"/>
          </a:xfrm>
          <a:prstGeom prst="rect">
            <a:avLst/>
          </a:prstGeom>
        </p:spPr>
      </p:pic>
      <p:grpSp>
        <p:nvGrpSpPr>
          <p:cNvPr id="9" name="Group 8">
            <a:extLst>
              <a:ext uri="{FF2B5EF4-FFF2-40B4-BE49-F238E27FC236}">
                <a16:creationId xmlns:a16="http://schemas.microsoft.com/office/drawing/2014/main" id="{1887EE5F-C253-15C6-FCB3-45F9C9736048}"/>
              </a:ext>
            </a:extLst>
          </p:cNvPr>
          <p:cNvGrpSpPr/>
          <p:nvPr/>
        </p:nvGrpSpPr>
        <p:grpSpPr>
          <a:xfrm>
            <a:off x="2532184" y="2236762"/>
            <a:ext cx="8686711" cy="2110155"/>
            <a:chOff x="2532184" y="2236762"/>
            <a:chExt cx="8686711" cy="2110155"/>
          </a:xfrm>
        </p:grpSpPr>
        <p:cxnSp>
          <p:nvCxnSpPr>
            <p:cNvPr id="3" name="Straight Arrow Connector 2">
              <a:extLst>
                <a:ext uri="{FF2B5EF4-FFF2-40B4-BE49-F238E27FC236}">
                  <a16:creationId xmlns:a16="http://schemas.microsoft.com/office/drawing/2014/main" id="{ED60151D-2D11-E299-7B98-485BF2B52B3D}"/>
                </a:ext>
              </a:extLst>
            </p:cNvPr>
            <p:cNvCxnSpPr>
              <a:cxnSpLocks/>
            </p:cNvCxnSpPr>
            <p:nvPr/>
          </p:nvCxnSpPr>
          <p:spPr>
            <a:xfrm flipH="1">
              <a:off x="2532184" y="2236762"/>
              <a:ext cx="6175718" cy="0"/>
            </a:xfrm>
            <a:prstGeom prst="straightConnector1">
              <a:avLst/>
            </a:prstGeom>
            <a:ln w="57150">
              <a:solidFill>
                <a:srgbClr val="105227"/>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D774270-C02B-C4A4-C2C1-E77563F10273}"/>
                </a:ext>
              </a:extLst>
            </p:cNvPr>
            <p:cNvCxnSpPr>
              <a:cxnSpLocks/>
            </p:cNvCxnSpPr>
            <p:nvPr/>
          </p:nvCxnSpPr>
          <p:spPr>
            <a:xfrm flipV="1">
              <a:off x="11218895" y="3685735"/>
              <a:ext cx="0" cy="661182"/>
            </a:xfrm>
            <a:prstGeom prst="straightConnector1">
              <a:avLst/>
            </a:prstGeom>
            <a:ln w="57150">
              <a:solidFill>
                <a:srgbClr val="105227"/>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Oval 9">
            <a:extLst>
              <a:ext uri="{FF2B5EF4-FFF2-40B4-BE49-F238E27FC236}">
                <a16:creationId xmlns:a16="http://schemas.microsoft.com/office/drawing/2014/main" id="{909E55FE-284B-4367-2E64-7A1C67CA7AB9}"/>
              </a:ext>
            </a:extLst>
          </p:cNvPr>
          <p:cNvSpPr/>
          <p:nvPr/>
        </p:nvSpPr>
        <p:spPr>
          <a:xfrm>
            <a:off x="2372506" y="2158851"/>
            <a:ext cx="1453906" cy="2540296"/>
          </a:xfrm>
          <a:prstGeom prst="ellipse">
            <a:avLst/>
          </a:prstGeom>
          <a:noFill/>
          <a:ln w="57150">
            <a:solidFill>
              <a:srgbClr val="1052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19E343A-D74C-D949-DB52-F6E77534184A}"/>
              </a:ext>
            </a:extLst>
          </p:cNvPr>
          <p:cNvSpPr/>
          <p:nvPr/>
        </p:nvSpPr>
        <p:spPr>
          <a:xfrm>
            <a:off x="8707902" y="3636556"/>
            <a:ext cx="2342824" cy="939557"/>
          </a:xfrm>
          <a:prstGeom prst="ellipse">
            <a:avLst/>
          </a:prstGeom>
          <a:noFill/>
          <a:ln w="57150">
            <a:solidFill>
              <a:srgbClr val="1052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2584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760F14-0B0B-4D82-3817-81C47FEF1F30}"/>
              </a:ext>
            </a:extLst>
          </p:cNvPr>
          <p:cNvSpPr txBox="1">
            <a:spLocks/>
          </p:cNvSpPr>
          <p:nvPr/>
        </p:nvSpPr>
        <p:spPr>
          <a:xfrm>
            <a:off x="622300" y="393700"/>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it-IT"/>
              <a:t>Evaluation</a:t>
            </a:r>
            <a:endParaRPr lang="en-US"/>
          </a:p>
        </p:txBody>
      </p:sp>
      <p:graphicFrame>
        <p:nvGraphicFramePr>
          <p:cNvPr id="8" name="Table 7">
            <a:extLst>
              <a:ext uri="{FF2B5EF4-FFF2-40B4-BE49-F238E27FC236}">
                <a16:creationId xmlns:a16="http://schemas.microsoft.com/office/drawing/2014/main" id="{6B99C47B-F202-F38C-243E-E490B7F11A14}"/>
              </a:ext>
            </a:extLst>
          </p:cNvPr>
          <p:cNvGraphicFramePr>
            <a:graphicFrameLocks noGrp="1"/>
          </p:cNvGraphicFramePr>
          <p:nvPr>
            <p:extLst>
              <p:ext uri="{D42A27DB-BD31-4B8C-83A1-F6EECF244321}">
                <p14:modId xmlns:p14="http://schemas.microsoft.com/office/powerpoint/2010/main" val="2374272303"/>
              </p:ext>
            </p:extLst>
          </p:nvPr>
        </p:nvGraphicFramePr>
        <p:xfrm>
          <a:off x="2493554" y="1382680"/>
          <a:ext cx="7204892" cy="4586515"/>
        </p:xfrm>
        <a:graphic>
          <a:graphicData uri="http://schemas.openxmlformats.org/drawingml/2006/table">
            <a:tbl>
              <a:tblPr firstRow="1" bandRow="1">
                <a:tableStyleId>{5C22544A-7EE6-4342-B048-85BDC9FD1C3A}</a:tableStyleId>
              </a:tblPr>
              <a:tblGrid>
                <a:gridCol w="1801223">
                  <a:extLst>
                    <a:ext uri="{9D8B030D-6E8A-4147-A177-3AD203B41FA5}">
                      <a16:colId xmlns:a16="http://schemas.microsoft.com/office/drawing/2014/main" val="1423241843"/>
                    </a:ext>
                  </a:extLst>
                </a:gridCol>
                <a:gridCol w="1801223">
                  <a:extLst>
                    <a:ext uri="{9D8B030D-6E8A-4147-A177-3AD203B41FA5}">
                      <a16:colId xmlns:a16="http://schemas.microsoft.com/office/drawing/2014/main" val="2023698413"/>
                    </a:ext>
                  </a:extLst>
                </a:gridCol>
                <a:gridCol w="1801223">
                  <a:extLst>
                    <a:ext uri="{9D8B030D-6E8A-4147-A177-3AD203B41FA5}">
                      <a16:colId xmlns:a16="http://schemas.microsoft.com/office/drawing/2014/main" val="671440376"/>
                    </a:ext>
                  </a:extLst>
                </a:gridCol>
                <a:gridCol w="1801223">
                  <a:extLst>
                    <a:ext uri="{9D8B030D-6E8A-4147-A177-3AD203B41FA5}">
                      <a16:colId xmlns:a16="http://schemas.microsoft.com/office/drawing/2014/main" val="334123248"/>
                    </a:ext>
                  </a:extLst>
                </a:gridCol>
              </a:tblGrid>
              <a:tr h="917303">
                <a:tc>
                  <a:txBody>
                    <a:bodyPr/>
                    <a:lstStyle/>
                    <a:p>
                      <a:pPr algn="ctr"/>
                      <a:endParaRPr lang="en-US" noProof="0"/>
                    </a:p>
                    <a:p>
                      <a:pPr algn="ctr"/>
                      <a:r>
                        <a:rPr lang="en-US" noProof="0"/>
                        <a:t>Criteria</a:t>
                      </a:r>
                    </a:p>
                  </a:txBody>
                  <a:tcPr/>
                </a:tc>
                <a:tc>
                  <a:txBody>
                    <a:bodyPr/>
                    <a:lstStyle/>
                    <a:p>
                      <a:pPr algn="ctr"/>
                      <a:endParaRPr lang="en-US" noProof="0"/>
                    </a:p>
                    <a:p>
                      <a:pPr algn="ctr"/>
                      <a:r>
                        <a:rPr lang="en-US" noProof="0"/>
                        <a:t>Communication</a:t>
                      </a:r>
                    </a:p>
                  </a:txBody>
                  <a:tcPr/>
                </a:tc>
                <a:tc>
                  <a:txBody>
                    <a:bodyPr/>
                    <a:lstStyle/>
                    <a:p>
                      <a:pPr algn="ctr"/>
                      <a:endParaRPr lang="en-US" noProof="0"/>
                    </a:p>
                    <a:p>
                      <a:pPr algn="ctr"/>
                      <a:r>
                        <a:rPr lang="en-US" noProof="0"/>
                        <a:t>Lobbying</a:t>
                      </a:r>
                    </a:p>
                  </a:txBody>
                  <a:tcPr/>
                </a:tc>
                <a:tc>
                  <a:txBody>
                    <a:bodyPr/>
                    <a:lstStyle/>
                    <a:p>
                      <a:pPr algn="ctr"/>
                      <a:endParaRPr lang="en-US" noProof="0"/>
                    </a:p>
                    <a:p>
                      <a:pPr algn="ctr"/>
                      <a:r>
                        <a:rPr lang="en-US" noProof="0"/>
                        <a:t>Greenwashing</a:t>
                      </a:r>
                    </a:p>
                  </a:txBody>
                  <a:tcPr/>
                </a:tc>
                <a:extLst>
                  <a:ext uri="{0D108BD9-81ED-4DB2-BD59-A6C34878D82A}">
                    <a16:rowId xmlns:a16="http://schemas.microsoft.com/office/drawing/2014/main" val="1215340906"/>
                  </a:ext>
                </a:extLst>
              </a:tr>
              <a:tr h="917303">
                <a:tc>
                  <a:txBody>
                    <a:bodyPr/>
                    <a:lstStyle/>
                    <a:p>
                      <a:pPr algn="ctr"/>
                      <a:endParaRPr lang="en-US" noProof="0">
                        <a:solidFill>
                          <a:schemeClr val="bg1"/>
                        </a:solidFill>
                      </a:endParaRPr>
                    </a:p>
                    <a:p>
                      <a:pPr algn="ctr"/>
                      <a:r>
                        <a:rPr lang="en-US" noProof="0">
                          <a:solidFill>
                            <a:schemeClr val="bg1"/>
                          </a:solidFill>
                        </a:rPr>
                        <a:t>Accuracy</a:t>
                      </a:r>
                    </a:p>
                  </a:txBody>
                  <a:tcPr>
                    <a:solidFill>
                      <a:srgbClr val="187A3B"/>
                    </a:solidFill>
                  </a:tcPr>
                </a:tc>
                <a:tc>
                  <a:txBody>
                    <a:bodyPr/>
                    <a:lstStyle/>
                    <a:p>
                      <a:pPr algn="ctr"/>
                      <a:endParaRPr lang="en-US" noProof="0"/>
                    </a:p>
                  </a:txBody>
                  <a:tcPr/>
                </a:tc>
                <a:tc>
                  <a:txBody>
                    <a:bodyPr/>
                    <a:lstStyle/>
                    <a:p>
                      <a:pPr algn="ctr"/>
                      <a:endParaRPr lang="en-US" noProof="0"/>
                    </a:p>
                  </a:txBody>
                  <a:tcPr/>
                </a:tc>
                <a:tc>
                  <a:txBody>
                    <a:bodyPr/>
                    <a:lstStyle/>
                    <a:p>
                      <a:pPr algn="ctr"/>
                      <a:endParaRPr lang="en-US" noProof="0"/>
                    </a:p>
                  </a:txBody>
                  <a:tcPr/>
                </a:tc>
                <a:extLst>
                  <a:ext uri="{0D108BD9-81ED-4DB2-BD59-A6C34878D82A}">
                    <a16:rowId xmlns:a16="http://schemas.microsoft.com/office/drawing/2014/main" val="3938715665"/>
                  </a:ext>
                </a:extLst>
              </a:tr>
              <a:tr h="917303">
                <a:tc>
                  <a:txBody>
                    <a:bodyPr/>
                    <a:lstStyle/>
                    <a:p>
                      <a:pPr algn="ctr"/>
                      <a:endParaRPr lang="en-US" noProof="0">
                        <a:solidFill>
                          <a:schemeClr val="bg1"/>
                        </a:solidFill>
                      </a:endParaRPr>
                    </a:p>
                    <a:p>
                      <a:pPr algn="ctr"/>
                      <a:r>
                        <a:rPr lang="en-US" noProof="0">
                          <a:solidFill>
                            <a:schemeClr val="bg1"/>
                          </a:solidFill>
                        </a:rPr>
                        <a:t>Transparency</a:t>
                      </a:r>
                    </a:p>
                  </a:txBody>
                  <a:tcPr>
                    <a:solidFill>
                      <a:srgbClr val="187A3B"/>
                    </a:solidFill>
                  </a:tcPr>
                </a:tc>
                <a:tc>
                  <a:txBody>
                    <a:bodyPr/>
                    <a:lstStyle/>
                    <a:p>
                      <a:pPr algn="ctr"/>
                      <a:endParaRPr lang="en-US" noProof="0"/>
                    </a:p>
                  </a:txBody>
                  <a:tcPr/>
                </a:tc>
                <a:tc>
                  <a:txBody>
                    <a:bodyPr/>
                    <a:lstStyle/>
                    <a:p>
                      <a:pPr algn="ctr"/>
                      <a:endParaRPr lang="en-US" noProof="0"/>
                    </a:p>
                  </a:txBody>
                  <a:tcPr/>
                </a:tc>
                <a:tc>
                  <a:txBody>
                    <a:bodyPr/>
                    <a:lstStyle/>
                    <a:p>
                      <a:pPr algn="ctr"/>
                      <a:endParaRPr lang="en-US" noProof="0"/>
                    </a:p>
                  </a:txBody>
                  <a:tcPr/>
                </a:tc>
                <a:extLst>
                  <a:ext uri="{0D108BD9-81ED-4DB2-BD59-A6C34878D82A}">
                    <a16:rowId xmlns:a16="http://schemas.microsoft.com/office/drawing/2014/main" val="3377995962"/>
                  </a:ext>
                </a:extLst>
              </a:tr>
              <a:tr h="917303">
                <a:tc>
                  <a:txBody>
                    <a:bodyPr/>
                    <a:lstStyle/>
                    <a:p>
                      <a:pPr algn="ctr"/>
                      <a:endParaRPr lang="en-US" noProof="0">
                        <a:solidFill>
                          <a:schemeClr val="bg1"/>
                        </a:solidFill>
                      </a:endParaRPr>
                    </a:p>
                    <a:p>
                      <a:pPr algn="ctr"/>
                      <a:r>
                        <a:rPr lang="en-US" noProof="0">
                          <a:solidFill>
                            <a:schemeClr val="bg1"/>
                          </a:solidFill>
                        </a:rPr>
                        <a:t>Reproducibility</a:t>
                      </a:r>
                    </a:p>
                  </a:txBody>
                  <a:tcPr>
                    <a:solidFill>
                      <a:srgbClr val="187A3B"/>
                    </a:solidFill>
                  </a:tcPr>
                </a:tc>
                <a:tc>
                  <a:txBody>
                    <a:bodyPr/>
                    <a:lstStyle/>
                    <a:p>
                      <a:pPr algn="ctr"/>
                      <a:endParaRPr lang="en-US" noProof="0"/>
                    </a:p>
                  </a:txBody>
                  <a:tcPr/>
                </a:tc>
                <a:tc>
                  <a:txBody>
                    <a:bodyPr/>
                    <a:lstStyle/>
                    <a:p>
                      <a:pPr algn="ctr"/>
                      <a:endParaRPr lang="en-US" noProof="0"/>
                    </a:p>
                  </a:txBody>
                  <a:tcPr/>
                </a:tc>
                <a:tc>
                  <a:txBody>
                    <a:bodyPr/>
                    <a:lstStyle/>
                    <a:p>
                      <a:pPr algn="ctr"/>
                      <a:endParaRPr lang="en-US" noProof="0"/>
                    </a:p>
                  </a:txBody>
                  <a:tcPr/>
                </a:tc>
                <a:extLst>
                  <a:ext uri="{0D108BD9-81ED-4DB2-BD59-A6C34878D82A}">
                    <a16:rowId xmlns:a16="http://schemas.microsoft.com/office/drawing/2014/main" val="1189227087"/>
                  </a:ext>
                </a:extLst>
              </a:tr>
              <a:tr h="917303">
                <a:tc>
                  <a:txBody>
                    <a:bodyPr/>
                    <a:lstStyle/>
                    <a:p>
                      <a:pPr algn="ctr"/>
                      <a:endParaRPr lang="en-US" noProof="0">
                        <a:solidFill>
                          <a:schemeClr val="bg1"/>
                        </a:solidFill>
                      </a:endParaRPr>
                    </a:p>
                    <a:p>
                      <a:pPr algn="ctr"/>
                      <a:r>
                        <a:rPr lang="en-US" noProof="0">
                          <a:solidFill>
                            <a:schemeClr val="bg1"/>
                          </a:solidFill>
                        </a:rPr>
                        <a:t>Reusability</a:t>
                      </a:r>
                    </a:p>
                  </a:txBody>
                  <a:tcPr>
                    <a:solidFill>
                      <a:srgbClr val="187A3B"/>
                    </a:solidFill>
                  </a:tcPr>
                </a:tc>
                <a:tc>
                  <a:txBody>
                    <a:bodyPr/>
                    <a:lstStyle/>
                    <a:p>
                      <a:pPr algn="ctr"/>
                      <a:endParaRPr lang="en-US" noProof="0"/>
                    </a:p>
                  </a:txBody>
                  <a:tcPr/>
                </a:tc>
                <a:tc>
                  <a:txBody>
                    <a:bodyPr/>
                    <a:lstStyle/>
                    <a:p>
                      <a:pPr algn="ctr"/>
                      <a:endParaRPr lang="en-US" noProof="0"/>
                    </a:p>
                  </a:txBody>
                  <a:tcPr/>
                </a:tc>
                <a:tc>
                  <a:txBody>
                    <a:bodyPr/>
                    <a:lstStyle/>
                    <a:p>
                      <a:pPr algn="ctr"/>
                      <a:endParaRPr lang="en-US" noProof="0"/>
                    </a:p>
                  </a:txBody>
                  <a:tcPr/>
                </a:tc>
                <a:extLst>
                  <a:ext uri="{0D108BD9-81ED-4DB2-BD59-A6C34878D82A}">
                    <a16:rowId xmlns:a16="http://schemas.microsoft.com/office/drawing/2014/main" val="1751199065"/>
                  </a:ext>
                </a:extLst>
              </a:tr>
            </a:tbl>
          </a:graphicData>
        </a:graphic>
      </p:graphicFrame>
      <p:grpSp>
        <p:nvGrpSpPr>
          <p:cNvPr id="41" name="Group 40">
            <a:extLst>
              <a:ext uri="{FF2B5EF4-FFF2-40B4-BE49-F238E27FC236}">
                <a16:creationId xmlns:a16="http://schemas.microsoft.com/office/drawing/2014/main" id="{8821E86E-3B5E-73EF-CA5F-54CA6334E5C4}"/>
              </a:ext>
            </a:extLst>
          </p:cNvPr>
          <p:cNvGrpSpPr/>
          <p:nvPr/>
        </p:nvGrpSpPr>
        <p:grpSpPr>
          <a:xfrm>
            <a:off x="4795828" y="2371172"/>
            <a:ext cx="4428053" cy="3533765"/>
            <a:chOff x="4795828" y="2371172"/>
            <a:chExt cx="4428053" cy="3533765"/>
          </a:xfrm>
        </p:grpSpPr>
        <p:pic>
          <p:nvPicPr>
            <p:cNvPr id="12" name="Picture 11">
              <a:extLst>
                <a:ext uri="{FF2B5EF4-FFF2-40B4-BE49-F238E27FC236}">
                  <a16:creationId xmlns:a16="http://schemas.microsoft.com/office/drawing/2014/main" id="{F423CA6A-A7F9-EAE1-4FC6-964393E76B66}"/>
                </a:ext>
              </a:extLst>
            </p:cNvPr>
            <p:cNvPicPr>
              <a:picLocks noChangeAspect="1"/>
            </p:cNvPicPr>
            <p:nvPr/>
          </p:nvPicPr>
          <p:blipFill>
            <a:blip r:embed="rId3"/>
            <a:stretch>
              <a:fillRect/>
            </a:stretch>
          </p:blipFill>
          <p:spPr>
            <a:xfrm>
              <a:off x="4795829" y="2371172"/>
              <a:ext cx="762906" cy="762906"/>
            </a:xfrm>
            <a:prstGeom prst="rect">
              <a:avLst/>
            </a:prstGeom>
          </p:spPr>
        </p:pic>
        <p:pic>
          <p:nvPicPr>
            <p:cNvPr id="13" name="Picture 12">
              <a:extLst>
                <a:ext uri="{FF2B5EF4-FFF2-40B4-BE49-F238E27FC236}">
                  <a16:creationId xmlns:a16="http://schemas.microsoft.com/office/drawing/2014/main" id="{1BD87B67-AC28-0E65-B785-77C939D952C0}"/>
                </a:ext>
              </a:extLst>
            </p:cNvPr>
            <p:cNvPicPr>
              <a:picLocks noChangeAspect="1"/>
            </p:cNvPicPr>
            <p:nvPr/>
          </p:nvPicPr>
          <p:blipFill>
            <a:blip r:embed="rId3"/>
            <a:stretch>
              <a:fillRect/>
            </a:stretch>
          </p:blipFill>
          <p:spPr>
            <a:xfrm>
              <a:off x="8460975" y="2371172"/>
              <a:ext cx="762906" cy="762906"/>
            </a:xfrm>
            <a:prstGeom prst="rect">
              <a:avLst/>
            </a:prstGeom>
          </p:spPr>
        </p:pic>
        <p:pic>
          <p:nvPicPr>
            <p:cNvPr id="14" name="Picture 13">
              <a:extLst>
                <a:ext uri="{FF2B5EF4-FFF2-40B4-BE49-F238E27FC236}">
                  <a16:creationId xmlns:a16="http://schemas.microsoft.com/office/drawing/2014/main" id="{6F2B8E61-D792-6FC8-FCC4-E6CDB408BABB}"/>
                </a:ext>
              </a:extLst>
            </p:cNvPr>
            <p:cNvPicPr>
              <a:picLocks noChangeAspect="1"/>
            </p:cNvPicPr>
            <p:nvPr/>
          </p:nvPicPr>
          <p:blipFill>
            <a:blip r:embed="rId3"/>
            <a:stretch>
              <a:fillRect/>
            </a:stretch>
          </p:blipFill>
          <p:spPr>
            <a:xfrm>
              <a:off x="6631289" y="3305173"/>
              <a:ext cx="762906" cy="762906"/>
            </a:xfrm>
            <a:prstGeom prst="rect">
              <a:avLst/>
            </a:prstGeom>
          </p:spPr>
        </p:pic>
        <p:pic>
          <p:nvPicPr>
            <p:cNvPr id="15" name="Picture 14">
              <a:extLst>
                <a:ext uri="{FF2B5EF4-FFF2-40B4-BE49-F238E27FC236}">
                  <a16:creationId xmlns:a16="http://schemas.microsoft.com/office/drawing/2014/main" id="{01BC741D-2968-4EEF-00C3-B25FB37911E7}"/>
                </a:ext>
              </a:extLst>
            </p:cNvPr>
            <p:cNvPicPr>
              <a:picLocks noChangeAspect="1"/>
            </p:cNvPicPr>
            <p:nvPr/>
          </p:nvPicPr>
          <p:blipFill>
            <a:blip r:embed="rId3"/>
            <a:stretch>
              <a:fillRect/>
            </a:stretch>
          </p:blipFill>
          <p:spPr>
            <a:xfrm>
              <a:off x="8445507" y="3296462"/>
              <a:ext cx="762906" cy="762906"/>
            </a:xfrm>
            <a:prstGeom prst="rect">
              <a:avLst/>
            </a:prstGeom>
          </p:spPr>
        </p:pic>
        <p:pic>
          <p:nvPicPr>
            <p:cNvPr id="16" name="Picture 15">
              <a:extLst>
                <a:ext uri="{FF2B5EF4-FFF2-40B4-BE49-F238E27FC236}">
                  <a16:creationId xmlns:a16="http://schemas.microsoft.com/office/drawing/2014/main" id="{F6F92152-BB25-45C0-AD99-3B5A565B7391}"/>
                </a:ext>
              </a:extLst>
            </p:cNvPr>
            <p:cNvPicPr>
              <a:picLocks noChangeAspect="1"/>
            </p:cNvPicPr>
            <p:nvPr/>
          </p:nvPicPr>
          <p:blipFill>
            <a:blip r:embed="rId3"/>
            <a:stretch>
              <a:fillRect/>
            </a:stretch>
          </p:blipFill>
          <p:spPr>
            <a:xfrm>
              <a:off x="8430040" y="4187319"/>
              <a:ext cx="762906" cy="762906"/>
            </a:xfrm>
            <a:prstGeom prst="rect">
              <a:avLst/>
            </a:prstGeom>
          </p:spPr>
        </p:pic>
        <p:pic>
          <p:nvPicPr>
            <p:cNvPr id="19" name="Picture 18">
              <a:extLst>
                <a:ext uri="{FF2B5EF4-FFF2-40B4-BE49-F238E27FC236}">
                  <a16:creationId xmlns:a16="http://schemas.microsoft.com/office/drawing/2014/main" id="{261E8791-A69B-52C1-9D75-DCF64242A5F4}"/>
                </a:ext>
              </a:extLst>
            </p:cNvPr>
            <p:cNvPicPr>
              <a:picLocks noChangeAspect="1"/>
            </p:cNvPicPr>
            <p:nvPr/>
          </p:nvPicPr>
          <p:blipFill>
            <a:blip r:embed="rId3"/>
            <a:stretch>
              <a:fillRect/>
            </a:stretch>
          </p:blipFill>
          <p:spPr>
            <a:xfrm>
              <a:off x="6631289" y="5142031"/>
              <a:ext cx="762906" cy="762906"/>
            </a:xfrm>
            <a:prstGeom prst="rect">
              <a:avLst/>
            </a:prstGeom>
          </p:spPr>
        </p:pic>
        <p:pic>
          <p:nvPicPr>
            <p:cNvPr id="20" name="Picture 19">
              <a:extLst>
                <a:ext uri="{FF2B5EF4-FFF2-40B4-BE49-F238E27FC236}">
                  <a16:creationId xmlns:a16="http://schemas.microsoft.com/office/drawing/2014/main" id="{3DB38478-2C38-57D4-6E93-BA0C1893C862}"/>
                </a:ext>
              </a:extLst>
            </p:cNvPr>
            <p:cNvPicPr>
              <a:picLocks noChangeAspect="1"/>
            </p:cNvPicPr>
            <p:nvPr/>
          </p:nvPicPr>
          <p:blipFill>
            <a:blip r:embed="rId3"/>
            <a:stretch>
              <a:fillRect/>
            </a:stretch>
          </p:blipFill>
          <p:spPr>
            <a:xfrm>
              <a:off x="6610957" y="4223545"/>
              <a:ext cx="762906" cy="762906"/>
            </a:xfrm>
            <a:prstGeom prst="rect">
              <a:avLst/>
            </a:prstGeom>
          </p:spPr>
        </p:pic>
        <p:pic>
          <p:nvPicPr>
            <p:cNvPr id="21" name="Picture 20">
              <a:extLst>
                <a:ext uri="{FF2B5EF4-FFF2-40B4-BE49-F238E27FC236}">
                  <a16:creationId xmlns:a16="http://schemas.microsoft.com/office/drawing/2014/main" id="{BE67ACFC-85C2-10F7-F653-4AA44600DE7F}"/>
                </a:ext>
              </a:extLst>
            </p:cNvPr>
            <p:cNvPicPr>
              <a:picLocks noChangeAspect="1"/>
            </p:cNvPicPr>
            <p:nvPr/>
          </p:nvPicPr>
          <p:blipFill>
            <a:blip r:embed="rId3"/>
            <a:stretch>
              <a:fillRect/>
            </a:stretch>
          </p:blipFill>
          <p:spPr>
            <a:xfrm>
              <a:off x="4795828" y="5142031"/>
              <a:ext cx="762906" cy="762906"/>
            </a:xfrm>
            <a:prstGeom prst="rect">
              <a:avLst/>
            </a:prstGeom>
          </p:spPr>
        </p:pic>
        <p:sp>
          <p:nvSpPr>
            <p:cNvPr id="22" name="TextBox 21">
              <a:extLst>
                <a:ext uri="{FF2B5EF4-FFF2-40B4-BE49-F238E27FC236}">
                  <a16:creationId xmlns:a16="http://schemas.microsoft.com/office/drawing/2014/main" id="{C284CE3A-2366-1970-7A78-57B8FB8E9C00}"/>
                </a:ext>
              </a:extLst>
            </p:cNvPr>
            <p:cNvSpPr txBox="1"/>
            <p:nvPr/>
          </p:nvSpPr>
          <p:spPr>
            <a:xfrm>
              <a:off x="8460975" y="5280927"/>
              <a:ext cx="731971" cy="461665"/>
            </a:xfrm>
            <a:prstGeom prst="rect">
              <a:avLst/>
            </a:prstGeom>
            <a:noFill/>
          </p:spPr>
          <p:txBody>
            <a:bodyPr wrap="square" rtlCol="0">
              <a:spAutoFit/>
            </a:bodyPr>
            <a:lstStyle/>
            <a:p>
              <a:pPr algn="ctr"/>
              <a:r>
                <a:rPr lang="it-IT" sz="2400"/>
                <a:t>N/A</a:t>
              </a:r>
              <a:endParaRPr lang="en-US" sz="2400"/>
            </a:p>
          </p:txBody>
        </p:sp>
        <p:grpSp>
          <p:nvGrpSpPr>
            <p:cNvPr id="32" name="Group 31">
              <a:extLst>
                <a:ext uri="{FF2B5EF4-FFF2-40B4-BE49-F238E27FC236}">
                  <a16:creationId xmlns:a16="http://schemas.microsoft.com/office/drawing/2014/main" id="{D3A4249B-0350-99F5-1042-0A94F74B18FF}"/>
                </a:ext>
              </a:extLst>
            </p:cNvPr>
            <p:cNvGrpSpPr/>
            <p:nvPr/>
          </p:nvGrpSpPr>
          <p:grpSpPr>
            <a:xfrm>
              <a:off x="6633267" y="2400073"/>
              <a:ext cx="758952" cy="758952"/>
              <a:chOff x="10193888" y="3591829"/>
              <a:chExt cx="952500" cy="952500"/>
            </a:xfrm>
          </p:grpSpPr>
          <p:pic>
            <p:nvPicPr>
              <p:cNvPr id="29" name="Picture 28">
                <a:extLst>
                  <a:ext uri="{FF2B5EF4-FFF2-40B4-BE49-F238E27FC236}">
                    <a16:creationId xmlns:a16="http://schemas.microsoft.com/office/drawing/2014/main" id="{F6814068-7408-294B-2E4B-9DCD7F115D77}"/>
                  </a:ext>
                </a:extLst>
              </p:cNvPr>
              <p:cNvPicPr>
                <a:picLocks noChangeAspect="1"/>
              </p:cNvPicPr>
              <p:nvPr/>
            </p:nvPicPr>
            <p:blipFill>
              <a:blip r:embed="rId4"/>
              <a:stretch>
                <a:fillRect/>
              </a:stretch>
            </p:blipFill>
            <p:spPr>
              <a:xfrm>
                <a:off x="10193888" y="3591829"/>
                <a:ext cx="952500" cy="952500"/>
              </a:xfrm>
              <a:prstGeom prst="rect">
                <a:avLst/>
              </a:prstGeom>
            </p:spPr>
          </p:pic>
          <p:sp>
            <p:nvSpPr>
              <p:cNvPr id="31" name="Rectangle 30">
                <a:extLst>
                  <a:ext uri="{FF2B5EF4-FFF2-40B4-BE49-F238E27FC236}">
                    <a16:creationId xmlns:a16="http://schemas.microsoft.com/office/drawing/2014/main" id="{4E747535-82D2-5173-FB8F-FC53FF0D97E3}"/>
                  </a:ext>
                </a:extLst>
              </p:cNvPr>
              <p:cNvSpPr/>
              <p:nvPr/>
            </p:nvSpPr>
            <p:spPr>
              <a:xfrm>
                <a:off x="10403436" y="3930651"/>
                <a:ext cx="543963" cy="335190"/>
              </a:xfrm>
              <a:prstGeom prst="rect">
                <a:avLst/>
              </a:prstGeom>
              <a:solidFill>
                <a:srgbClr val="FCC4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8FBFFD24-5A3F-DAEE-FC39-ABCFF6BD4B28}"/>
                  </a:ext>
                </a:extLst>
              </p:cNvPr>
              <p:cNvPicPr>
                <a:picLocks noChangeAspect="1"/>
              </p:cNvPicPr>
              <p:nvPr/>
            </p:nvPicPr>
            <p:blipFill rotWithShape="1">
              <a:blip r:embed="rId5"/>
              <a:srcRect t="17619" b="49999"/>
              <a:stretch/>
            </p:blipFill>
            <p:spPr>
              <a:xfrm>
                <a:off x="10334309" y="3959334"/>
                <a:ext cx="671657" cy="217490"/>
              </a:xfrm>
              <a:prstGeom prst="rect">
                <a:avLst/>
              </a:prstGeom>
            </p:spPr>
          </p:pic>
        </p:grpSp>
        <p:grpSp>
          <p:nvGrpSpPr>
            <p:cNvPr id="33" name="Group 32">
              <a:extLst>
                <a:ext uri="{FF2B5EF4-FFF2-40B4-BE49-F238E27FC236}">
                  <a16:creationId xmlns:a16="http://schemas.microsoft.com/office/drawing/2014/main" id="{70C9119E-56B3-1252-D433-5BDD23B50BDD}"/>
                </a:ext>
              </a:extLst>
            </p:cNvPr>
            <p:cNvGrpSpPr/>
            <p:nvPr/>
          </p:nvGrpSpPr>
          <p:grpSpPr>
            <a:xfrm>
              <a:off x="4795828" y="3296462"/>
              <a:ext cx="758952" cy="758952"/>
              <a:chOff x="10193888" y="3591829"/>
              <a:chExt cx="952500" cy="952500"/>
            </a:xfrm>
          </p:grpSpPr>
          <p:pic>
            <p:nvPicPr>
              <p:cNvPr id="34" name="Picture 33">
                <a:extLst>
                  <a:ext uri="{FF2B5EF4-FFF2-40B4-BE49-F238E27FC236}">
                    <a16:creationId xmlns:a16="http://schemas.microsoft.com/office/drawing/2014/main" id="{35098339-10BB-9793-4AD6-7E1FC6F8E666}"/>
                  </a:ext>
                </a:extLst>
              </p:cNvPr>
              <p:cNvPicPr>
                <a:picLocks noChangeAspect="1"/>
              </p:cNvPicPr>
              <p:nvPr/>
            </p:nvPicPr>
            <p:blipFill>
              <a:blip r:embed="rId4"/>
              <a:stretch>
                <a:fillRect/>
              </a:stretch>
            </p:blipFill>
            <p:spPr>
              <a:xfrm>
                <a:off x="10193888" y="3591829"/>
                <a:ext cx="952500" cy="952500"/>
              </a:xfrm>
              <a:prstGeom prst="rect">
                <a:avLst/>
              </a:prstGeom>
            </p:spPr>
          </p:pic>
          <p:sp>
            <p:nvSpPr>
              <p:cNvPr id="35" name="Rectangle 34">
                <a:extLst>
                  <a:ext uri="{FF2B5EF4-FFF2-40B4-BE49-F238E27FC236}">
                    <a16:creationId xmlns:a16="http://schemas.microsoft.com/office/drawing/2014/main" id="{1B4B3568-467C-8BFF-DF40-05844225F800}"/>
                  </a:ext>
                </a:extLst>
              </p:cNvPr>
              <p:cNvSpPr/>
              <p:nvPr/>
            </p:nvSpPr>
            <p:spPr>
              <a:xfrm>
                <a:off x="10403436" y="3930651"/>
                <a:ext cx="543963" cy="335190"/>
              </a:xfrm>
              <a:prstGeom prst="rect">
                <a:avLst/>
              </a:prstGeom>
              <a:solidFill>
                <a:srgbClr val="FCC4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3FC57987-DD0E-028B-0C0E-45413918A675}"/>
                  </a:ext>
                </a:extLst>
              </p:cNvPr>
              <p:cNvPicPr>
                <a:picLocks noChangeAspect="1"/>
              </p:cNvPicPr>
              <p:nvPr/>
            </p:nvPicPr>
            <p:blipFill rotWithShape="1">
              <a:blip r:embed="rId5"/>
              <a:srcRect t="17619" b="49999"/>
              <a:stretch/>
            </p:blipFill>
            <p:spPr>
              <a:xfrm>
                <a:off x="10334309" y="3959334"/>
                <a:ext cx="671657" cy="217490"/>
              </a:xfrm>
              <a:prstGeom prst="rect">
                <a:avLst/>
              </a:prstGeom>
            </p:spPr>
          </p:pic>
        </p:grpSp>
        <p:grpSp>
          <p:nvGrpSpPr>
            <p:cNvPr id="37" name="Group 36">
              <a:extLst>
                <a:ext uri="{FF2B5EF4-FFF2-40B4-BE49-F238E27FC236}">
                  <a16:creationId xmlns:a16="http://schemas.microsoft.com/office/drawing/2014/main" id="{16370CED-F2D7-DFAC-5884-F0D577F3229B}"/>
                </a:ext>
              </a:extLst>
            </p:cNvPr>
            <p:cNvGrpSpPr/>
            <p:nvPr/>
          </p:nvGrpSpPr>
          <p:grpSpPr>
            <a:xfrm>
              <a:off x="4795828" y="4255175"/>
              <a:ext cx="758952" cy="758952"/>
              <a:chOff x="10193888" y="3591829"/>
              <a:chExt cx="952500" cy="952500"/>
            </a:xfrm>
          </p:grpSpPr>
          <p:pic>
            <p:nvPicPr>
              <p:cNvPr id="38" name="Picture 37">
                <a:extLst>
                  <a:ext uri="{FF2B5EF4-FFF2-40B4-BE49-F238E27FC236}">
                    <a16:creationId xmlns:a16="http://schemas.microsoft.com/office/drawing/2014/main" id="{C7351A49-41FD-C289-BEE8-496F708E81EB}"/>
                  </a:ext>
                </a:extLst>
              </p:cNvPr>
              <p:cNvPicPr>
                <a:picLocks noChangeAspect="1"/>
              </p:cNvPicPr>
              <p:nvPr/>
            </p:nvPicPr>
            <p:blipFill>
              <a:blip r:embed="rId4"/>
              <a:stretch>
                <a:fillRect/>
              </a:stretch>
            </p:blipFill>
            <p:spPr>
              <a:xfrm>
                <a:off x="10193888" y="3591829"/>
                <a:ext cx="952500" cy="952500"/>
              </a:xfrm>
              <a:prstGeom prst="rect">
                <a:avLst/>
              </a:prstGeom>
            </p:spPr>
          </p:pic>
          <p:sp>
            <p:nvSpPr>
              <p:cNvPr id="39" name="Rectangle 38">
                <a:extLst>
                  <a:ext uri="{FF2B5EF4-FFF2-40B4-BE49-F238E27FC236}">
                    <a16:creationId xmlns:a16="http://schemas.microsoft.com/office/drawing/2014/main" id="{A7E442DB-095E-3ABD-374E-5BD54F2E2CB9}"/>
                  </a:ext>
                </a:extLst>
              </p:cNvPr>
              <p:cNvSpPr/>
              <p:nvPr/>
            </p:nvSpPr>
            <p:spPr>
              <a:xfrm>
                <a:off x="10403436" y="3930651"/>
                <a:ext cx="543963" cy="335190"/>
              </a:xfrm>
              <a:prstGeom prst="rect">
                <a:avLst/>
              </a:prstGeom>
              <a:solidFill>
                <a:srgbClr val="FCC4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E10B9C8C-94CB-F01D-8A5D-8344E5904E40}"/>
                  </a:ext>
                </a:extLst>
              </p:cNvPr>
              <p:cNvPicPr>
                <a:picLocks noChangeAspect="1"/>
              </p:cNvPicPr>
              <p:nvPr/>
            </p:nvPicPr>
            <p:blipFill rotWithShape="1">
              <a:blip r:embed="rId5"/>
              <a:srcRect t="17619" b="49999"/>
              <a:stretch/>
            </p:blipFill>
            <p:spPr>
              <a:xfrm>
                <a:off x="10334309" y="3959334"/>
                <a:ext cx="671657" cy="217490"/>
              </a:xfrm>
              <a:prstGeom prst="rect">
                <a:avLst/>
              </a:prstGeom>
            </p:spPr>
          </p:pic>
        </p:grpSp>
      </p:grpSp>
      <p:sp>
        <p:nvSpPr>
          <p:cNvPr id="42" name="Rectangle 41">
            <a:extLst>
              <a:ext uri="{FF2B5EF4-FFF2-40B4-BE49-F238E27FC236}">
                <a16:creationId xmlns:a16="http://schemas.microsoft.com/office/drawing/2014/main" id="{30AB656F-95F8-771E-968B-A35A81562980}"/>
              </a:ext>
            </a:extLst>
          </p:cNvPr>
          <p:cNvSpPr/>
          <p:nvPr/>
        </p:nvSpPr>
        <p:spPr>
          <a:xfrm>
            <a:off x="9933675" y="3360390"/>
            <a:ext cx="1743056" cy="65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i="1" err="1"/>
              <a:t>Answer</a:t>
            </a:r>
            <a:r>
              <a:rPr lang="it-IT" i="1"/>
              <a:t> to SQ1</a:t>
            </a:r>
            <a:endParaRPr lang="en-US" i="1"/>
          </a:p>
        </p:txBody>
      </p:sp>
      <p:sp>
        <p:nvSpPr>
          <p:cNvPr id="43" name="Rectangle 42">
            <a:extLst>
              <a:ext uri="{FF2B5EF4-FFF2-40B4-BE49-F238E27FC236}">
                <a16:creationId xmlns:a16="http://schemas.microsoft.com/office/drawing/2014/main" id="{31ED31AE-470C-F784-1EAD-AD1925B23A17}"/>
              </a:ext>
            </a:extLst>
          </p:cNvPr>
          <p:cNvSpPr/>
          <p:nvPr/>
        </p:nvSpPr>
        <p:spPr>
          <a:xfrm>
            <a:off x="9933675" y="3360390"/>
            <a:ext cx="1743056" cy="6518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i="1" err="1"/>
              <a:t>Answer</a:t>
            </a:r>
            <a:r>
              <a:rPr lang="it-IT" i="1"/>
              <a:t> to SQ3</a:t>
            </a:r>
            <a:endParaRPr lang="en-US" i="1"/>
          </a:p>
        </p:txBody>
      </p:sp>
      <p:pic>
        <p:nvPicPr>
          <p:cNvPr id="44" name="Content Placeholder 4" descr="A green and white machine&#10;&#10;Description automatically generated">
            <a:extLst>
              <a:ext uri="{FF2B5EF4-FFF2-40B4-BE49-F238E27FC236}">
                <a16:creationId xmlns:a16="http://schemas.microsoft.com/office/drawing/2014/main" id="{993131EB-5181-40F4-4396-FA0BA404C0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50592" y="5686914"/>
            <a:ext cx="651669" cy="875932"/>
          </a:xfrm>
          <a:prstGeom prst="rect">
            <a:avLst/>
          </a:prstGeom>
        </p:spPr>
      </p:pic>
      <p:sp>
        <p:nvSpPr>
          <p:cNvPr id="2" name="TextBox 1">
            <a:extLst>
              <a:ext uri="{FF2B5EF4-FFF2-40B4-BE49-F238E27FC236}">
                <a16:creationId xmlns:a16="http://schemas.microsoft.com/office/drawing/2014/main" id="{91C4E756-4780-D19A-251F-75AAEBF62ECE}"/>
              </a:ext>
            </a:extLst>
          </p:cNvPr>
          <p:cNvSpPr txBox="1"/>
          <p:nvPr/>
        </p:nvSpPr>
        <p:spPr>
          <a:xfrm>
            <a:off x="556113" y="6077357"/>
            <a:ext cx="10694479" cy="646331"/>
          </a:xfrm>
          <a:prstGeom prst="rect">
            <a:avLst/>
          </a:prstGeom>
          <a:noFill/>
        </p:spPr>
        <p:txBody>
          <a:bodyPr wrap="square" rtlCol="0">
            <a:spAutoFit/>
          </a:bodyPr>
          <a:lstStyle/>
          <a:p>
            <a:r>
              <a:rPr lang="it-IT" dirty="0" err="1"/>
              <a:t>All</a:t>
            </a:r>
            <a:r>
              <a:rPr lang="it-IT" dirty="0"/>
              <a:t> data </a:t>
            </a:r>
            <a:r>
              <a:rPr lang="it-IT" dirty="0" err="1"/>
              <a:t>has</a:t>
            </a:r>
            <a:r>
              <a:rPr lang="it-IT" dirty="0"/>
              <a:t> </a:t>
            </a:r>
            <a:r>
              <a:rPr lang="it-IT" dirty="0" err="1"/>
              <a:t>been</a:t>
            </a:r>
            <a:r>
              <a:rPr lang="it-IT" dirty="0"/>
              <a:t> </a:t>
            </a:r>
            <a:r>
              <a:rPr lang="it-IT" dirty="0" err="1"/>
              <a:t>shared</a:t>
            </a:r>
            <a:r>
              <a:rPr lang="it-IT" dirty="0"/>
              <a:t> on GitHub: </a:t>
            </a:r>
            <a:r>
              <a:rPr lang="it-IT" dirty="0">
                <a:hlinkClick r:id="rId7"/>
              </a:rPr>
              <a:t>https://github.com/LudovicaBindi/collecting_greenwashing_evidence.git</a:t>
            </a:r>
            <a:endParaRPr lang="it-IT" dirty="0"/>
          </a:p>
          <a:p>
            <a:endParaRPr lang="en-US" dirty="0"/>
          </a:p>
        </p:txBody>
      </p:sp>
    </p:spTree>
    <p:extLst>
      <p:ext uri="{BB962C8B-B14F-4D97-AF65-F5344CB8AC3E}">
        <p14:creationId xmlns:p14="http://schemas.microsoft.com/office/powerpoint/2010/main" val="63206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5F7F4-5C83-17F3-9CDD-7E4DC538AC03}"/>
              </a:ext>
            </a:extLst>
          </p:cNvPr>
          <p:cNvSpPr>
            <a:spLocks noGrp="1"/>
          </p:cNvSpPr>
          <p:nvPr>
            <p:ph type="ctrTitle"/>
          </p:nvPr>
        </p:nvSpPr>
        <p:spPr/>
        <p:txBody>
          <a:bodyPr/>
          <a:lstStyle/>
          <a:p>
            <a:r>
              <a:rPr lang="it-IT" err="1"/>
              <a:t>Conclusions</a:t>
            </a:r>
            <a:endParaRPr lang="en-US"/>
          </a:p>
        </p:txBody>
      </p:sp>
      <p:sp>
        <p:nvSpPr>
          <p:cNvPr id="3" name="Subtitle 2">
            <a:extLst>
              <a:ext uri="{FF2B5EF4-FFF2-40B4-BE49-F238E27FC236}">
                <a16:creationId xmlns:a16="http://schemas.microsoft.com/office/drawing/2014/main" id="{D6709D20-67DD-6E37-01DF-DEF613DB7EFD}"/>
              </a:ext>
            </a:extLst>
          </p:cNvPr>
          <p:cNvSpPr>
            <a:spLocks noGrp="1"/>
          </p:cNvSpPr>
          <p:nvPr>
            <p:ph type="subTitle" idx="1"/>
          </p:nvPr>
        </p:nvSpPr>
        <p:spPr/>
        <p:txBody>
          <a:bodyPr/>
          <a:lstStyle/>
          <a:p>
            <a:r>
              <a:rPr lang="it-IT" err="1"/>
              <a:t>Answer</a:t>
            </a:r>
            <a:r>
              <a:rPr lang="it-IT"/>
              <a:t> to </a:t>
            </a:r>
            <a:r>
              <a:rPr lang="it-IT" err="1"/>
              <a:t>research</a:t>
            </a:r>
            <a:r>
              <a:rPr lang="it-IT"/>
              <a:t> </a:t>
            </a:r>
            <a:r>
              <a:rPr lang="it-IT" err="1"/>
              <a:t>question</a:t>
            </a:r>
            <a:r>
              <a:rPr lang="it-IT"/>
              <a:t> and </a:t>
            </a:r>
            <a:r>
              <a:rPr lang="it-IT" err="1"/>
              <a:t>reflections</a:t>
            </a:r>
            <a:endParaRPr lang="en-US"/>
          </a:p>
        </p:txBody>
      </p:sp>
    </p:spTree>
    <p:extLst>
      <p:ext uri="{BB962C8B-B14F-4D97-AF65-F5344CB8AC3E}">
        <p14:creationId xmlns:p14="http://schemas.microsoft.com/office/powerpoint/2010/main" val="2558892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93D4EA-965A-AD83-6F64-67368D165791}"/>
              </a:ext>
            </a:extLst>
          </p:cNvPr>
          <p:cNvSpPr txBox="1">
            <a:spLocks/>
          </p:cNvSpPr>
          <p:nvPr/>
        </p:nvSpPr>
        <p:spPr>
          <a:xfrm>
            <a:off x="622300" y="393700"/>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a:t>Answer to research question</a:t>
            </a:r>
            <a:endParaRPr lang="en-US" i="1"/>
          </a:p>
        </p:txBody>
      </p:sp>
      <p:grpSp>
        <p:nvGrpSpPr>
          <p:cNvPr id="53" name="Group 52">
            <a:extLst>
              <a:ext uri="{FF2B5EF4-FFF2-40B4-BE49-F238E27FC236}">
                <a16:creationId xmlns:a16="http://schemas.microsoft.com/office/drawing/2014/main" id="{BE094F66-7A2B-87FA-1006-05C4DFA78CE9}"/>
              </a:ext>
            </a:extLst>
          </p:cNvPr>
          <p:cNvGrpSpPr/>
          <p:nvPr/>
        </p:nvGrpSpPr>
        <p:grpSpPr>
          <a:xfrm>
            <a:off x="3342683" y="2207649"/>
            <a:ext cx="5537181" cy="1121681"/>
            <a:chOff x="2882301" y="1797186"/>
            <a:chExt cx="5537181" cy="1121681"/>
          </a:xfrm>
        </p:grpSpPr>
        <p:sp>
          <p:nvSpPr>
            <p:cNvPr id="43" name="Freeform: Shape 42">
              <a:extLst>
                <a:ext uri="{FF2B5EF4-FFF2-40B4-BE49-F238E27FC236}">
                  <a16:creationId xmlns:a16="http://schemas.microsoft.com/office/drawing/2014/main" id="{36DBEB81-021B-B88C-8115-920FAAB02759}"/>
                </a:ext>
              </a:extLst>
            </p:cNvPr>
            <p:cNvSpPr/>
            <p:nvPr/>
          </p:nvSpPr>
          <p:spPr>
            <a:xfrm flipH="1">
              <a:off x="2882301" y="1797186"/>
              <a:ext cx="4976343" cy="1121681"/>
            </a:xfrm>
            <a:custGeom>
              <a:avLst/>
              <a:gdLst>
                <a:gd name="connsiteX0" fmla="*/ 0 w 4976343"/>
                <a:gd name="connsiteY0" fmla="*/ 0 h 1121679"/>
                <a:gd name="connsiteX1" fmla="*/ 4415504 w 4976343"/>
                <a:gd name="connsiteY1" fmla="*/ 0 h 1121679"/>
                <a:gd name="connsiteX2" fmla="*/ 4976343 w 4976343"/>
                <a:gd name="connsiteY2" fmla="*/ 560840 h 1121679"/>
                <a:gd name="connsiteX3" fmla="*/ 4415504 w 4976343"/>
                <a:gd name="connsiteY3" fmla="*/ 1121679 h 1121679"/>
                <a:gd name="connsiteX4" fmla="*/ 0 w 4976343"/>
                <a:gd name="connsiteY4" fmla="*/ 1121679 h 1121679"/>
                <a:gd name="connsiteX5" fmla="*/ 0 w 4976343"/>
                <a:gd name="connsiteY5" fmla="*/ 0 h 112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6343" h="1121679">
                  <a:moveTo>
                    <a:pt x="4976343" y="1121678"/>
                  </a:moveTo>
                  <a:lnTo>
                    <a:pt x="560839" y="1121678"/>
                  </a:lnTo>
                  <a:lnTo>
                    <a:pt x="0" y="560839"/>
                  </a:lnTo>
                  <a:lnTo>
                    <a:pt x="560839" y="1"/>
                  </a:lnTo>
                  <a:lnTo>
                    <a:pt x="4976343" y="1"/>
                  </a:lnTo>
                  <a:lnTo>
                    <a:pt x="4976343" y="112167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94630" tIns="194311" rIns="643132" bIns="194311" numCol="1" spcCol="1270" anchor="ctr" anchorCtr="0">
              <a:noAutofit/>
            </a:bodyPr>
            <a:lstStyle/>
            <a:p>
              <a:pPr marL="285750" lvl="0" indent="-285750" defTabSz="2266950">
                <a:spcBef>
                  <a:spcPct val="0"/>
                </a:spcBef>
                <a:spcAft>
                  <a:spcPts val="10"/>
                </a:spcAft>
                <a:buFont typeface="Arial" panose="020B0604020202020204" pitchFamily="34" charset="0"/>
                <a:buChar char="•"/>
              </a:pPr>
              <a:r>
                <a:rPr lang="en-US" b="0" i="0" u="none" strike="noStrike" baseline="0" dirty="0">
                  <a:solidFill>
                    <a:schemeClr val="bg1"/>
                  </a:solidFill>
                  <a:latin typeface="Calibri" panose="020F0502020204030204" pitchFamily="34" charset="0"/>
                </a:rPr>
                <a:t>semi-automated</a:t>
              </a:r>
            </a:p>
            <a:p>
              <a:pPr marL="285750" lvl="0" indent="-285750" defTabSz="2266950">
                <a:spcBef>
                  <a:spcPct val="0"/>
                </a:spcBef>
                <a:spcAft>
                  <a:spcPts val="10"/>
                </a:spcAft>
                <a:buFont typeface="Arial" panose="020B0604020202020204" pitchFamily="34" charset="0"/>
                <a:buChar char="•"/>
              </a:pPr>
              <a:r>
                <a:rPr lang="en-US" dirty="0">
                  <a:solidFill>
                    <a:schemeClr val="bg1"/>
                  </a:solidFill>
                  <a:latin typeface="Calibri" panose="020F0502020204030204" pitchFamily="34" charset="0"/>
                </a:rPr>
                <a:t>r</a:t>
              </a:r>
              <a:r>
                <a:rPr lang="en-US" b="0" i="0" u="none" strike="noStrike" baseline="0" dirty="0">
                  <a:solidFill>
                    <a:schemeClr val="bg1"/>
                  </a:solidFill>
                  <a:latin typeface="Calibri" panose="020F0502020204030204" pitchFamily="34" charset="0"/>
                </a:rPr>
                <a:t>uns the analysis holistically</a:t>
              </a:r>
            </a:p>
            <a:p>
              <a:pPr marL="285750" lvl="0" indent="-285750" defTabSz="2266950">
                <a:spcBef>
                  <a:spcPct val="0"/>
                </a:spcBef>
                <a:spcAft>
                  <a:spcPts val="10"/>
                </a:spcAft>
                <a:buFont typeface="Arial" panose="020B0604020202020204" pitchFamily="34" charset="0"/>
                <a:buChar char="•"/>
              </a:pPr>
              <a:r>
                <a:rPr lang="en-US" b="0" i="0" u="none" strike="noStrike" baseline="0" dirty="0">
                  <a:solidFill>
                    <a:schemeClr val="bg1"/>
                  </a:solidFill>
                  <a:latin typeface="Calibri" panose="020F0502020204030204" pitchFamily="34" charset="0"/>
                </a:rPr>
                <a:t>used for a greenwashing appraisal</a:t>
              </a:r>
              <a:endParaRPr lang="en-US" kern="1200" dirty="0">
                <a:solidFill>
                  <a:schemeClr val="bg1"/>
                </a:solidFill>
              </a:endParaRPr>
            </a:p>
          </p:txBody>
        </p:sp>
        <p:sp>
          <p:nvSpPr>
            <p:cNvPr id="44" name="Oval 43">
              <a:extLst>
                <a:ext uri="{FF2B5EF4-FFF2-40B4-BE49-F238E27FC236}">
                  <a16:creationId xmlns:a16="http://schemas.microsoft.com/office/drawing/2014/main" id="{960EDAF8-0809-AA5C-47F4-F6ECF90FB1FC}"/>
                </a:ext>
              </a:extLst>
            </p:cNvPr>
            <p:cNvSpPr/>
            <p:nvPr/>
          </p:nvSpPr>
          <p:spPr>
            <a:xfrm>
              <a:off x="7297803" y="1797188"/>
              <a:ext cx="1121679" cy="1121679"/>
            </a:xfrm>
            <a:prstGeom prst="ellipse">
              <a:avLst/>
            </a:prstGeom>
            <a:blipFill rotWithShape="1">
              <a:blip r:embed="rId3"/>
              <a:srcRect/>
              <a:stretch>
                <a:fillRect/>
              </a:stretch>
            </a:blipFill>
            <a:ln>
              <a:solidFill>
                <a:srgbClr val="105227"/>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grpSp>
        <p:nvGrpSpPr>
          <p:cNvPr id="54" name="Group 53">
            <a:extLst>
              <a:ext uri="{FF2B5EF4-FFF2-40B4-BE49-F238E27FC236}">
                <a16:creationId xmlns:a16="http://schemas.microsoft.com/office/drawing/2014/main" id="{0550D1A5-C1C2-9CFF-B9B6-CB658698C1BD}"/>
              </a:ext>
            </a:extLst>
          </p:cNvPr>
          <p:cNvGrpSpPr/>
          <p:nvPr/>
        </p:nvGrpSpPr>
        <p:grpSpPr>
          <a:xfrm>
            <a:off x="3327409" y="3528669"/>
            <a:ext cx="5570811" cy="1121680"/>
            <a:chOff x="2882301" y="3255645"/>
            <a:chExt cx="5570811" cy="1121680"/>
          </a:xfrm>
        </p:grpSpPr>
        <p:sp>
          <p:nvSpPr>
            <p:cNvPr id="45" name="Freeform: Shape 44">
              <a:extLst>
                <a:ext uri="{FF2B5EF4-FFF2-40B4-BE49-F238E27FC236}">
                  <a16:creationId xmlns:a16="http://schemas.microsoft.com/office/drawing/2014/main" id="{82EE014D-21DD-E1C4-9B3D-2B4E7DAB21B0}"/>
                </a:ext>
              </a:extLst>
            </p:cNvPr>
            <p:cNvSpPr/>
            <p:nvPr/>
          </p:nvSpPr>
          <p:spPr>
            <a:xfrm flipH="1">
              <a:off x="2882301" y="3255645"/>
              <a:ext cx="4976343" cy="1121680"/>
            </a:xfrm>
            <a:custGeom>
              <a:avLst/>
              <a:gdLst>
                <a:gd name="connsiteX0" fmla="*/ 0 w 5034436"/>
                <a:gd name="connsiteY0" fmla="*/ 0 h 1121679"/>
                <a:gd name="connsiteX1" fmla="*/ 4473597 w 5034436"/>
                <a:gd name="connsiteY1" fmla="*/ 0 h 1121679"/>
                <a:gd name="connsiteX2" fmla="*/ 5034436 w 5034436"/>
                <a:gd name="connsiteY2" fmla="*/ 560840 h 1121679"/>
                <a:gd name="connsiteX3" fmla="*/ 4473597 w 5034436"/>
                <a:gd name="connsiteY3" fmla="*/ 1121679 h 1121679"/>
                <a:gd name="connsiteX4" fmla="*/ 0 w 5034436"/>
                <a:gd name="connsiteY4" fmla="*/ 1121679 h 1121679"/>
                <a:gd name="connsiteX5" fmla="*/ 0 w 5034436"/>
                <a:gd name="connsiteY5" fmla="*/ 0 h 112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4436" h="1121679">
                  <a:moveTo>
                    <a:pt x="5034436" y="1121678"/>
                  </a:moveTo>
                  <a:lnTo>
                    <a:pt x="560839" y="1121678"/>
                  </a:lnTo>
                  <a:lnTo>
                    <a:pt x="0" y="560839"/>
                  </a:lnTo>
                  <a:lnTo>
                    <a:pt x="560839" y="1"/>
                  </a:lnTo>
                  <a:lnTo>
                    <a:pt x="5034436" y="1"/>
                  </a:lnTo>
                  <a:lnTo>
                    <a:pt x="5034436" y="112167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94630" tIns="194310" rIns="643132" bIns="194311" numCol="1" spcCol="1270" anchor="ctr" anchorCtr="0">
              <a:noAutofit/>
            </a:bodyPr>
            <a:lstStyle/>
            <a:p>
              <a:pPr marL="285750" lvl="0" indent="-285750" defTabSz="2266950">
                <a:spcBef>
                  <a:spcPct val="0"/>
                </a:spcBef>
                <a:spcAft>
                  <a:spcPts val="10"/>
                </a:spcAft>
                <a:buFont typeface="Arial" panose="020B0604020202020204" pitchFamily="34" charset="0"/>
                <a:buChar char="•"/>
              </a:pPr>
              <a:r>
                <a:rPr lang="en-US">
                  <a:solidFill>
                    <a:schemeClr val="bg1"/>
                  </a:solidFill>
                  <a:latin typeface="Calibri" panose="020F0502020204030204" pitchFamily="34" charset="0"/>
                </a:rPr>
                <a:t>accuracy issues</a:t>
              </a:r>
              <a:endParaRPr lang="en-US" b="0" i="0" u="none" strike="noStrike" baseline="0">
                <a:solidFill>
                  <a:schemeClr val="bg1"/>
                </a:solidFill>
                <a:latin typeface="Calibri" panose="020F0502020204030204" pitchFamily="34" charset="0"/>
              </a:endParaRPr>
            </a:p>
            <a:p>
              <a:pPr marL="285750" lvl="0" indent="-285750" defTabSz="2266950">
                <a:spcBef>
                  <a:spcPct val="0"/>
                </a:spcBef>
                <a:spcAft>
                  <a:spcPts val="10"/>
                </a:spcAft>
                <a:buFont typeface="Arial" panose="020B0604020202020204" pitchFamily="34" charset="0"/>
                <a:buChar char="•"/>
              </a:pPr>
              <a:r>
                <a:rPr lang="en-US" b="0" i="0" u="none" strike="noStrike" baseline="0">
                  <a:solidFill>
                    <a:schemeClr val="bg1"/>
                  </a:solidFill>
                  <a:latin typeface="Calibri" panose="020F0502020204030204" pitchFamily="34" charset="0"/>
                </a:rPr>
                <a:t>transparency issue</a:t>
              </a:r>
            </a:p>
            <a:p>
              <a:pPr marL="285750" lvl="0" indent="-285750" defTabSz="2266950">
                <a:spcBef>
                  <a:spcPct val="0"/>
                </a:spcBef>
                <a:spcAft>
                  <a:spcPts val="10"/>
                </a:spcAft>
                <a:buFont typeface="Arial" panose="020B0604020202020204" pitchFamily="34" charset="0"/>
                <a:buChar char="•"/>
              </a:pPr>
              <a:r>
                <a:rPr lang="en-US" b="0" i="0" u="none" strike="noStrike" baseline="0">
                  <a:solidFill>
                    <a:schemeClr val="bg1"/>
                  </a:solidFill>
                  <a:latin typeface="Calibri" panose="020F0502020204030204" pitchFamily="34" charset="0"/>
                </a:rPr>
                <a:t>reproducibility issue</a:t>
              </a:r>
            </a:p>
          </p:txBody>
        </p:sp>
        <p:sp>
          <p:nvSpPr>
            <p:cNvPr id="46" name="Oval 45">
              <a:extLst>
                <a:ext uri="{FF2B5EF4-FFF2-40B4-BE49-F238E27FC236}">
                  <a16:creationId xmlns:a16="http://schemas.microsoft.com/office/drawing/2014/main" id="{C5B82941-2F22-A2A8-4BA9-8AB1005E0240}"/>
                </a:ext>
              </a:extLst>
            </p:cNvPr>
            <p:cNvSpPr/>
            <p:nvPr/>
          </p:nvSpPr>
          <p:spPr>
            <a:xfrm>
              <a:off x="7331433" y="3255646"/>
              <a:ext cx="1121679" cy="1121679"/>
            </a:xfrm>
            <a:prstGeom prst="ellipse">
              <a:avLst/>
            </a:prstGeom>
            <a:blipFill rotWithShape="1">
              <a:blip r:embed="rId4"/>
              <a:srcRect/>
              <a:stretch>
                <a:fillRect/>
              </a:stretch>
            </a:blipFill>
            <a:ln>
              <a:solidFill>
                <a:srgbClr val="105227"/>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grpSp>
        <p:nvGrpSpPr>
          <p:cNvPr id="55" name="Group 54">
            <a:extLst>
              <a:ext uri="{FF2B5EF4-FFF2-40B4-BE49-F238E27FC236}">
                <a16:creationId xmlns:a16="http://schemas.microsoft.com/office/drawing/2014/main" id="{E94463BD-B226-027A-7F6C-618CF567FA32}"/>
              </a:ext>
            </a:extLst>
          </p:cNvPr>
          <p:cNvGrpSpPr/>
          <p:nvPr/>
        </p:nvGrpSpPr>
        <p:grpSpPr>
          <a:xfrm>
            <a:off x="3327409" y="5196560"/>
            <a:ext cx="5570811" cy="1121680"/>
            <a:chOff x="2882301" y="4980712"/>
            <a:chExt cx="5570811" cy="1121680"/>
          </a:xfrm>
        </p:grpSpPr>
        <p:sp>
          <p:nvSpPr>
            <p:cNvPr id="47" name="Freeform: Shape 46">
              <a:extLst>
                <a:ext uri="{FF2B5EF4-FFF2-40B4-BE49-F238E27FC236}">
                  <a16:creationId xmlns:a16="http://schemas.microsoft.com/office/drawing/2014/main" id="{AA307171-BB22-BCE4-E18D-DF9A0BE42A72}"/>
                </a:ext>
              </a:extLst>
            </p:cNvPr>
            <p:cNvSpPr/>
            <p:nvPr/>
          </p:nvSpPr>
          <p:spPr>
            <a:xfrm flipH="1">
              <a:off x="2882301" y="4980712"/>
              <a:ext cx="4976342" cy="1121680"/>
            </a:xfrm>
            <a:custGeom>
              <a:avLst/>
              <a:gdLst>
                <a:gd name="connsiteX0" fmla="*/ 0 w 4674041"/>
                <a:gd name="connsiteY0" fmla="*/ 0 h 1121679"/>
                <a:gd name="connsiteX1" fmla="*/ 4113202 w 4674041"/>
                <a:gd name="connsiteY1" fmla="*/ 0 h 1121679"/>
                <a:gd name="connsiteX2" fmla="*/ 4674041 w 4674041"/>
                <a:gd name="connsiteY2" fmla="*/ 560840 h 1121679"/>
                <a:gd name="connsiteX3" fmla="*/ 4113202 w 4674041"/>
                <a:gd name="connsiteY3" fmla="*/ 1121679 h 1121679"/>
                <a:gd name="connsiteX4" fmla="*/ 0 w 4674041"/>
                <a:gd name="connsiteY4" fmla="*/ 1121679 h 1121679"/>
                <a:gd name="connsiteX5" fmla="*/ 0 w 4674041"/>
                <a:gd name="connsiteY5" fmla="*/ 0 h 112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4041" h="1121679">
                  <a:moveTo>
                    <a:pt x="4674041" y="1121678"/>
                  </a:moveTo>
                  <a:lnTo>
                    <a:pt x="560839" y="1121678"/>
                  </a:lnTo>
                  <a:lnTo>
                    <a:pt x="0" y="560839"/>
                  </a:lnTo>
                  <a:lnTo>
                    <a:pt x="560839" y="1"/>
                  </a:lnTo>
                  <a:lnTo>
                    <a:pt x="4674041" y="1"/>
                  </a:lnTo>
                  <a:lnTo>
                    <a:pt x="4674041" y="112167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94630" tIns="194311" rIns="643132" bIns="194310" numCol="1" spcCol="1270" anchor="ctr" anchorCtr="0">
              <a:noAutofit/>
            </a:bodyPr>
            <a:lstStyle/>
            <a:p>
              <a:pPr marL="285750" lvl="0" indent="-285750" defTabSz="2266950">
                <a:spcBef>
                  <a:spcPct val="0"/>
                </a:spcBef>
                <a:spcAft>
                  <a:spcPts val="10"/>
                </a:spcAft>
                <a:buFont typeface="Arial" panose="020B0604020202020204" pitchFamily="34" charset="0"/>
                <a:buChar char="•"/>
              </a:pPr>
              <a:r>
                <a:rPr lang="en-US" b="0" i="0" u="none" strike="noStrike" baseline="0" dirty="0">
                  <a:solidFill>
                    <a:schemeClr val="bg1"/>
                  </a:solidFill>
                  <a:latin typeface="Calibri" panose="020F0502020204030204" pitchFamily="34" charset="0"/>
                </a:rPr>
                <a:t>approach has potential</a:t>
              </a:r>
            </a:p>
            <a:p>
              <a:pPr marL="285750" lvl="0" indent="-285750" defTabSz="2266950">
                <a:spcBef>
                  <a:spcPct val="0"/>
                </a:spcBef>
                <a:spcAft>
                  <a:spcPts val="10"/>
                </a:spcAft>
                <a:buFont typeface="Arial" panose="020B0604020202020204" pitchFamily="34" charset="0"/>
                <a:buChar char="•"/>
              </a:pPr>
              <a:r>
                <a:rPr lang="en-US" b="0" i="0" u="none" strike="noStrike" baseline="0" dirty="0">
                  <a:solidFill>
                    <a:schemeClr val="bg1"/>
                  </a:solidFill>
                  <a:latin typeface="Calibri" panose="020F0502020204030204" pitchFamily="34" charset="0"/>
                </a:rPr>
                <a:t>automation </a:t>
              </a:r>
              <a:r>
                <a:rPr lang="en-US" dirty="0">
                  <a:solidFill>
                    <a:schemeClr val="bg1"/>
                  </a:solidFill>
                  <a:latin typeface="Calibri" panose="020F0502020204030204" pitchFamily="34" charset="0"/>
                </a:rPr>
                <a:t>for greenwashing identification has potential</a:t>
              </a:r>
              <a:endParaRPr lang="en-US" b="0" i="0" u="none" strike="noStrike" baseline="0" dirty="0">
                <a:solidFill>
                  <a:schemeClr val="bg1"/>
                </a:solidFill>
                <a:latin typeface="Calibri" panose="020F0502020204030204" pitchFamily="34" charset="0"/>
              </a:endParaRPr>
            </a:p>
          </p:txBody>
        </p:sp>
        <p:sp>
          <p:nvSpPr>
            <p:cNvPr id="48" name="Oval 47">
              <a:extLst>
                <a:ext uri="{FF2B5EF4-FFF2-40B4-BE49-F238E27FC236}">
                  <a16:creationId xmlns:a16="http://schemas.microsoft.com/office/drawing/2014/main" id="{3CF1B6F3-76B3-6F17-01F2-A9647670D171}"/>
                </a:ext>
              </a:extLst>
            </p:cNvPr>
            <p:cNvSpPr/>
            <p:nvPr/>
          </p:nvSpPr>
          <p:spPr>
            <a:xfrm>
              <a:off x="7331433" y="4980713"/>
              <a:ext cx="1121679" cy="1121679"/>
            </a:xfrm>
            <a:prstGeom prst="ellipse">
              <a:avLst/>
            </a:prstGeom>
            <a:blipFill rotWithShape="1">
              <a:blip r:embed="rId5"/>
              <a:srcRect/>
              <a:stretch>
                <a:fillRect/>
              </a:stretch>
            </a:blipFill>
            <a:ln>
              <a:solidFill>
                <a:srgbClr val="105227"/>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sp>
        <p:nvSpPr>
          <p:cNvPr id="52" name="Rectangle 51">
            <a:extLst>
              <a:ext uri="{FF2B5EF4-FFF2-40B4-BE49-F238E27FC236}">
                <a16:creationId xmlns:a16="http://schemas.microsoft.com/office/drawing/2014/main" id="{BD5F35A6-015E-1F20-BB4A-2A2FDB158D4C}"/>
              </a:ext>
            </a:extLst>
          </p:cNvPr>
          <p:cNvSpPr/>
          <p:nvPr/>
        </p:nvSpPr>
        <p:spPr>
          <a:xfrm>
            <a:off x="2252775" y="4845146"/>
            <a:ext cx="7639369" cy="156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Content Placeholder 4" descr="A green and white machine&#10;&#10;Description automatically generated">
            <a:extLst>
              <a:ext uri="{FF2B5EF4-FFF2-40B4-BE49-F238E27FC236}">
                <a16:creationId xmlns:a16="http://schemas.microsoft.com/office/drawing/2014/main" id="{C27F2C17-16B6-85FE-B9FF-BAB474DEA5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50592" y="5686914"/>
            <a:ext cx="651669" cy="875932"/>
          </a:xfrm>
          <a:prstGeom prst="rect">
            <a:avLst/>
          </a:prstGeom>
        </p:spPr>
      </p:pic>
      <p:sp>
        <p:nvSpPr>
          <p:cNvPr id="3" name="TextBox 2">
            <a:extLst>
              <a:ext uri="{FF2B5EF4-FFF2-40B4-BE49-F238E27FC236}">
                <a16:creationId xmlns:a16="http://schemas.microsoft.com/office/drawing/2014/main" id="{B37255DD-8CDD-E338-7EE8-F278C80400FF}"/>
              </a:ext>
            </a:extLst>
          </p:cNvPr>
          <p:cNvSpPr txBox="1"/>
          <p:nvPr/>
        </p:nvSpPr>
        <p:spPr>
          <a:xfrm>
            <a:off x="1696830" y="1178937"/>
            <a:ext cx="8548002" cy="923330"/>
          </a:xfrm>
          <a:prstGeom prst="rect">
            <a:avLst/>
          </a:prstGeom>
          <a:noFill/>
        </p:spPr>
        <p:txBody>
          <a:bodyPr wrap="square">
            <a:spAutoFit/>
          </a:bodyPr>
          <a:lstStyle/>
          <a:p>
            <a:pPr lvl="0" algn="ctr"/>
            <a:r>
              <a:rPr lang="en-US" b="0" i="1" baseline="0" dirty="0"/>
              <a:t>To what extent can a semi-automated approach effectively and holistically study companies’ communication and lobbying efforts to find potential evidence of corporate greenwashing? </a:t>
            </a:r>
            <a:endParaRPr lang="en-US" dirty="0"/>
          </a:p>
        </p:txBody>
      </p:sp>
      <p:grpSp>
        <p:nvGrpSpPr>
          <p:cNvPr id="10" name="Group 9">
            <a:extLst>
              <a:ext uri="{FF2B5EF4-FFF2-40B4-BE49-F238E27FC236}">
                <a16:creationId xmlns:a16="http://schemas.microsoft.com/office/drawing/2014/main" id="{50A1BE6D-016C-9A3E-E0E3-9B9A61A6A444}"/>
              </a:ext>
            </a:extLst>
          </p:cNvPr>
          <p:cNvGrpSpPr/>
          <p:nvPr/>
        </p:nvGrpSpPr>
        <p:grpSpPr>
          <a:xfrm>
            <a:off x="4223200" y="1287757"/>
            <a:ext cx="4907108" cy="717113"/>
            <a:chOff x="4473538" y="1193799"/>
            <a:chExt cx="4907108" cy="717113"/>
          </a:xfrm>
        </p:grpSpPr>
        <p:sp>
          <p:nvSpPr>
            <p:cNvPr id="6" name="Rectangle 5">
              <a:extLst>
                <a:ext uri="{FF2B5EF4-FFF2-40B4-BE49-F238E27FC236}">
                  <a16:creationId xmlns:a16="http://schemas.microsoft.com/office/drawing/2014/main" id="{B6CB41D4-C111-015E-660E-C3A2492AAD08}"/>
                </a:ext>
              </a:extLst>
            </p:cNvPr>
            <p:cNvSpPr/>
            <p:nvPr/>
          </p:nvSpPr>
          <p:spPr>
            <a:xfrm flipV="1">
              <a:off x="4473538" y="1193799"/>
              <a:ext cx="1622462" cy="194796"/>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8E8E098-A516-A669-8A46-8FC7C458B0AD}"/>
                </a:ext>
              </a:extLst>
            </p:cNvPr>
            <p:cNvSpPr/>
            <p:nvPr/>
          </p:nvSpPr>
          <p:spPr>
            <a:xfrm flipV="1">
              <a:off x="8319025" y="1193799"/>
              <a:ext cx="1061621" cy="194796"/>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57DDF59-4E08-55C2-9C75-C9864D78E1B8}"/>
                </a:ext>
              </a:extLst>
            </p:cNvPr>
            <p:cNvSpPr/>
            <p:nvPr/>
          </p:nvSpPr>
          <p:spPr>
            <a:xfrm flipV="1">
              <a:off x="5565189" y="1716116"/>
              <a:ext cx="1327980" cy="194796"/>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0C4224C7-D404-3E7B-F68A-C8AC1DB7AC1B}"/>
              </a:ext>
            </a:extLst>
          </p:cNvPr>
          <p:cNvSpPr/>
          <p:nvPr/>
        </p:nvSpPr>
        <p:spPr>
          <a:xfrm flipV="1">
            <a:off x="6642831" y="1298794"/>
            <a:ext cx="1061621" cy="194796"/>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7B3B87-A01A-FEF1-80F1-B7A6DA023245}"/>
              </a:ext>
            </a:extLst>
          </p:cNvPr>
          <p:cNvSpPr/>
          <p:nvPr/>
        </p:nvSpPr>
        <p:spPr>
          <a:xfrm flipV="1">
            <a:off x="2303615" y="1263520"/>
            <a:ext cx="1441272" cy="230070"/>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00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11" grpId="0" animBg="1"/>
      <p:bldP spid="11" grpId="1"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een and white machine&#10;&#10;Description automatically generated">
            <a:extLst>
              <a:ext uri="{FF2B5EF4-FFF2-40B4-BE49-F238E27FC236}">
                <a16:creationId xmlns:a16="http://schemas.microsoft.com/office/drawing/2014/main" id="{FF900882-389F-0A75-8A83-6CBDFEF9F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0592" y="5686914"/>
            <a:ext cx="651669" cy="875932"/>
          </a:xfrm>
          <a:prstGeom prst="rect">
            <a:avLst/>
          </a:prstGeom>
        </p:spPr>
      </p:pic>
      <p:sp>
        <p:nvSpPr>
          <p:cNvPr id="6" name="Title 1">
            <a:extLst>
              <a:ext uri="{FF2B5EF4-FFF2-40B4-BE49-F238E27FC236}">
                <a16:creationId xmlns:a16="http://schemas.microsoft.com/office/drawing/2014/main" id="{84FC36DB-A59E-CAF1-B44D-F6E6F0144003}"/>
              </a:ext>
            </a:extLst>
          </p:cNvPr>
          <p:cNvSpPr txBox="1">
            <a:spLocks/>
          </p:cNvSpPr>
          <p:nvPr/>
        </p:nvSpPr>
        <p:spPr>
          <a:xfrm>
            <a:off x="622300" y="393700"/>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Reflections</a:t>
            </a:r>
            <a:endParaRPr lang="en-US" i="1" dirty="0"/>
          </a:p>
        </p:txBody>
      </p:sp>
      <p:grpSp>
        <p:nvGrpSpPr>
          <p:cNvPr id="27" name="Group 26">
            <a:extLst>
              <a:ext uri="{FF2B5EF4-FFF2-40B4-BE49-F238E27FC236}">
                <a16:creationId xmlns:a16="http://schemas.microsoft.com/office/drawing/2014/main" id="{EDB7C426-9504-71BA-BCB5-490B41DEBB91}"/>
              </a:ext>
            </a:extLst>
          </p:cNvPr>
          <p:cNvGrpSpPr/>
          <p:nvPr/>
        </p:nvGrpSpPr>
        <p:grpSpPr>
          <a:xfrm>
            <a:off x="6072200" y="1284758"/>
            <a:ext cx="4174886" cy="4809183"/>
            <a:chOff x="6072200" y="1284758"/>
            <a:chExt cx="2024919" cy="4809183"/>
          </a:xfrm>
        </p:grpSpPr>
        <p:sp>
          <p:nvSpPr>
            <p:cNvPr id="19" name="Freeform: Shape 18">
              <a:extLst>
                <a:ext uri="{FF2B5EF4-FFF2-40B4-BE49-F238E27FC236}">
                  <a16:creationId xmlns:a16="http://schemas.microsoft.com/office/drawing/2014/main" id="{DE2019C1-4E3D-C521-8A0F-69A25B0BD2BB}"/>
                </a:ext>
              </a:extLst>
            </p:cNvPr>
            <p:cNvSpPr/>
            <p:nvPr/>
          </p:nvSpPr>
          <p:spPr>
            <a:xfrm>
              <a:off x="6072200" y="1284758"/>
              <a:ext cx="2024919" cy="1012459"/>
            </a:xfrm>
            <a:custGeom>
              <a:avLst/>
              <a:gdLst>
                <a:gd name="connsiteX0" fmla="*/ 0 w 2024919"/>
                <a:gd name="connsiteY0" fmla="*/ 101246 h 1012459"/>
                <a:gd name="connsiteX1" fmla="*/ 101246 w 2024919"/>
                <a:gd name="connsiteY1" fmla="*/ 0 h 1012459"/>
                <a:gd name="connsiteX2" fmla="*/ 1923673 w 2024919"/>
                <a:gd name="connsiteY2" fmla="*/ 0 h 1012459"/>
                <a:gd name="connsiteX3" fmla="*/ 2024919 w 2024919"/>
                <a:gd name="connsiteY3" fmla="*/ 101246 h 1012459"/>
                <a:gd name="connsiteX4" fmla="*/ 2024919 w 2024919"/>
                <a:gd name="connsiteY4" fmla="*/ 911213 h 1012459"/>
                <a:gd name="connsiteX5" fmla="*/ 1923673 w 2024919"/>
                <a:gd name="connsiteY5" fmla="*/ 1012459 h 1012459"/>
                <a:gd name="connsiteX6" fmla="*/ 101246 w 2024919"/>
                <a:gd name="connsiteY6" fmla="*/ 1012459 h 1012459"/>
                <a:gd name="connsiteX7" fmla="*/ 0 w 2024919"/>
                <a:gd name="connsiteY7" fmla="*/ 911213 h 1012459"/>
                <a:gd name="connsiteX8" fmla="*/ 0 w 2024919"/>
                <a:gd name="connsiteY8" fmla="*/ 101246 h 101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4919" h="1012459">
                  <a:moveTo>
                    <a:pt x="0" y="101246"/>
                  </a:moveTo>
                  <a:cubicBezTo>
                    <a:pt x="0" y="45329"/>
                    <a:pt x="45329" y="0"/>
                    <a:pt x="101246" y="0"/>
                  </a:cubicBezTo>
                  <a:lnTo>
                    <a:pt x="1923673" y="0"/>
                  </a:lnTo>
                  <a:cubicBezTo>
                    <a:pt x="1979590" y="0"/>
                    <a:pt x="2024919" y="45329"/>
                    <a:pt x="2024919" y="101246"/>
                  </a:cubicBezTo>
                  <a:lnTo>
                    <a:pt x="2024919" y="911213"/>
                  </a:lnTo>
                  <a:cubicBezTo>
                    <a:pt x="2024919" y="967130"/>
                    <a:pt x="1979590" y="1012459"/>
                    <a:pt x="1923673" y="1012459"/>
                  </a:cubicBezTo>
                  <a:lnTo>
                    <a:pt x="101246" y="1012459"/>
                  </a:lnTo>
                  <a:cubicBezTo>
                    <a:pt x="45329" y="1012459"/>
                    <a:pt x="0" y="967130"/>
                    <a:pt x="0" y="911213"/>
                  </a:cubicBezTo>
                  <a:lnTo>
                    <a:pt x="0" y="10124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374" tIns="60134" rIns="75374" bIns="60134" numCol="1" spcCol="1270" anchor="ctr" anchorCtr="0">
              <a:noAutofit/>
            </a:bodyPr>
            <a:lstStyle/>
            <a:p>
              <a:pPr marL="0" lvl="0" indent="0" algn="ctr" defTabSz="1066800">
                <a:lnSpc>
                  <a:spcPct val="90000"/>
                </a:lnSpc>
                <a:spcBef>
                  <a:spcPct val="0"/>
                </a:spcBef>
                <a:spcAft>
                  <a:spcPct val="35000"/>
                </a:spcAft>
                <a:buNone/>
              </a:pPr>
              <a:r>
                <a:rPr lang="en-US" sz="2400" kern="1200"/>
                <a:t>Scientific contributions</a:t>
              </a:r>
            </a:p>
          </p:txBody>
        </p:sp>
        <p:sp>
          <p:nvSpPr>
            <p:cNvPr id="20" name="Freeform: Shape 19">
              <a:extLst>
                <a:ext uri="{FF2B5EF4-FFF2-40B4-BE49-F238E27FC236}">
                  <a16:creationId xmlns:a16="http://schemas.microsoft.com/office/drawing/2014/main" id="{DF516289-7654-33E6-3599-7721D071A567}"/>
                </a:ext>
              </a:extLst>
            </p:cNvPr>
            <p:cNvSpPr/>
            <p:nvPr/>
          </p:nvSpPr>
          <p:spPr>
            <a:xfrm>
              <a:off x="6274692" y="2297217"/>
              <a:ext cx="202491" cy="759344"/>
            </a:xfrm>
            <a:custGeom>
              <a:avLst/>
              <a:gdLst/>
              <a:ahLst/>
              <a:cxnLst/>
              <a:rect l="0" t="0" r="0" b="0"/>
              <a:pathLst>
                <a:path>
                  <a:moveTo>
                    <a:pt x="0" y="0"/>
                  </a:moveTo>
                  <a:lnTo>
                    <a:pt x="0" y="759344"/>
                  </a:lnTo>
                  <a:lnTo>
                    <a:pt x="202491" y="75934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1" name="Freeform: Shape 20">
              <a:extLst>
                <a:ext uri="{FF2B5EF4-FFF2-40B4-BE49-F238E27FC236}">
                  <a16:creationId xmlns:a16="http://schemas.microsoft.com/office/drawing/2014/main" id="{1AC55360-9378-3220-E9E4-179034D9D110}"/>
                </a:ext>
              </a:extLst>
            </p:cNvPr>
            <p:cNvSpPr/>
            <p:nvPr/>
          </p:nvSpPr>
          <p:spPr>
            <a:xfrm>
              <a:off x="6477184" y="2550332"/>
              <a:ext cx="1619935" cy="1012459"/>
            </a:xfrm>
            <a:custGeom>
              <a:avLst/>
              <a:gdLst>
                <a:gd name="connsiteX0" fmla="*/ 0 w 1619935"/>
                <a:gd name="connsiteY0" fmla="*/ 101246 h 1012459"/>
                <a:gd name="connsiteX1" fmla="*/ 101246 w 1619935"/>
                <a:gd name="connsiteY1" fmla="*/ 0 h 1012459"/>
                <a:gd name="connsiteX2" fmla="*/ 1518689 w 1619935"/>
                <a:gd name="connsiteY2" fmla="*/ 0 h 1012459"/>
                <a:gd name="connsiteX3" fmla="*/ 1619935 w 1619935"/>
                <a:gd name="connsiteY3" fmla="*/ 101246 h 1012459"/>
                <a:gd name="connsiteX4" fmla="*/ 1619935 w 1619935"/>
                <a:gd name="connsiteY4" fmla="*/ 911213 h 1012459"/>
                <a:gd name="connsiteX5" fmla="*/ 1518689 w 1619935"/>
                <a:gd name="connsiteY5" fmla="*/ 1012459 h 1012459"/>
                <a:gd name="connsiteX6" fmla="*/ 101246 w 1619935"/>
                <a:gd name="connsiteY6" fmla="*/ 1012459 h 1012459"/>
                <a:gd name="connsiteX7" fmla="*/ 0 w 1619935"/>
                <a:gd name="connsiteY7" fmla="*/ 911213 h 1012459"/>
                <a:gd name="connsiteX8" fmla="*/ 0 w 1619935"/>
                <a:gd name="connsiteY8" fmla="*/ 101246 h 101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935" h="1012459">
                  <a:moveTo>
                    <a:pt x="0" y="101246"/>
                  </a:moveTo>
                  <a:cubicBezTo>
                    <a:pt x="0" y="45329"/>
                    <a:pt x="45329" y="0"/>
                    <a:pt x="101246" y="0"/>
                  </a:cubicBezTo>
                  <a:lnTo>
                    <a:pt x="1518689" y="0"/>
                  </a:lnTo>
                  <a:cubicBezTo>
                    <a:pt x="1574606" y="0"/>
                    <a:pt x="1619935" y="45329"/>
                    <a:pt x="1619935" y="101246"/>
                  </a:cubicBezTo>
                  <a:lnTo>
                    <a:pt x="1619935" y="911213"/>
                  </a:lnTo>
                  <a:cubicBezTo>
                    <a:pt x="1619935" y="967130"/>
                    <a:pt x="1574606" y="1012459"/>
                    <a:pt x="1518689" y="1012459"/>
                  </a:cubicBezTo>
                  <a:lnTo>
                    <a:pt x="101246" y="1012459"/>
                  </a:lnTo>
                  <a:cubicBezTo>
                    <a:pt x="45329" y="1012459"/>
                    <a:pt x="0" y="967130"/>
                    <a:pt x="0" y="911213"/>
                  </a:cubicBezTo>
                  <a:lnTo>
                    <a:pt x="0" y="101246"/>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419" tIns="46164" rIns="54419" bIns="46164" numCol="1" spcCol="1270" anchor="ctr" anchorCtr="0">
              <a:noAutofit/>
            </a:bodyPr>
            <a:lstStyle/>
            <a:p>
              <a:pPr marL="0" lvl="0" indent="0" algn="ctr" defTabSz="577850">
                <a:lnSpc>
                  <a:spcPct val="90000"/>
                </a:lnSpc>
                <a:spcBef>
                  <a:spcPct val="0"/>
                </a:spcBef>
                <a:spcAft>
                  <a:spcPct val="35000"/>
                </a:spcAft>
                <a:buNone/>
              </a:pPr>
              <a:r>
                <a:rPr lang="en-US" kern="1200"/>
                <a:t>Filled the gaps in greenwashing literature</a:t>
              </a:r>
            </a:p>
          </p:txBody>
        </p:sp>
        <p:sp>
          <p:nvSpPr>
            <p:cNvPr id="22" name="Freeform: Shape 21">
              <a:extLst>
                <a:ext uri="{FF2B5EF4-FFF2-40B4-BE49-F238E27FC236}">
                  <a16:creationId xmlns:a16="http://schemas.microsoft.com/office/drawing/2014/main" id="{2F691EE5-BF0A-A032-E78F-C997D5869DF0}"/>
                </a:ext>
              </a:extLst>
            </p:cNvPr>
            <p:cNvSpPr/>
            <p:nvPr/>
          </p:nvSpPr>
          <p:spPr>
            <a:xfrm>
              <a:off x="6274692" y="2297217"/>
              <a:ext cx="202491" cy="2024919"/>
            </a:xfrm>
            <a:custGeom>
              <a:avLst/>
              <a:gdLst/>
              <a:ahLst/>
              <a:cxnLst/>
              <a:rect l="0" t="0" r="0" b="0"/>
              <a:pathLst>
                <a:path>
                  <a:moveTo>
                    <a:pt x="0" y="0"/>
                  </a:moveTo>
                  <a:lnTo>
                    <a:pt x="0" y="2024919"/>
                  </a:lnTo>
                  <a:lnTo>
                    <a:pt x="202491" y="202491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3" name="Freeform: Shape 22">
              <a:extLst>
                <a:ext uri="{FF2B5EF4-FFF2-40B4-BE49-F238E27FC236}">
                  <a16:creationId xmlns:a16="http://schemas.microsoft.com/office/drawing/2014/main" id="{AAAFF0D1-D8EE-D904-E581-F0EA4D9C19D7}"/>
                </a:ext>
              </a:extLst>
            </p:cNvPr>
            <p:cNvSpPr/>
            <p:nvPr/>
          </p:nvSpPr>
          <p:spPr>
            <a:xfrm>
              <a:off x="6477184" y="3815907"/>
              <a:ext cx="1619935" cy="1012459"/>
            </a:xfrm>
            <a:custGeom>
              <a:avLst/>
              <a:gdLst>
                <a:gd name="connsiteX0" fmla="*/ 0 w 1619935"/>
                <a:gd name="connsiteY0" fmla="*/ 101246 h 1012459"/>
                <a:gd name="connsiteX1" fmla="*/ 101246 w 1619935"/>
                <a:gd name="connsiteY1" fmla="*/ 0 h 1012459"/>
                <a:gd name="connsiteX2" fmla="*/ 1518689 w 1619935"/>
                <a:gd name="connsiteY2" fmla="*/ 0 h 1012459"/>
                <a:gd name="connsiteX3" fmla="*/ 1619935 w 1619935"/>
                <a:gd name="connsiteY3" fmla="*/ 101246 h 1012459"/>
                <a:gd name="connsiteX4" fmla="*/ 1619935 w 1619935"/>
                <a:gd name="connsiteY4" fmla="*/ 911213 h 1012459"/>
                <a:gd name="connsiteX5" fmla="*/ 1518689 w 1619935"/>
                <a:gd name="connsiteY5" fmla="*/ 1012459 h 1012459"/>
                <a:gd name="connsiteX6" fmla="*/ 101246 w 1619935"/>
                <a:gd name="connsiteY6" fmla="*/ 1012459 h 1012459"/>
                <a:gd name="connsiteX7" fmla="*/ 0 w 1619935"/>
                <a:gd name="connsiteY7" fmla="*/ 911213 h 1012459"/>
                <a:gd name="connsiteX8" fmla="*/ 0 w 1619935"/>
                <a:gd name="connsiteY8" fmla="*/ 101246 h 101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935" h="1012459">
                  <a:moveTo>
                    <a:pt x="0" y="101246"/>
                  </a:moveTo>
                  <a:cubicBezTo>
                    <a:pt x="0" y="45329"/>
                    <a:pt x="45329" y="0"/>
                    <a:pt x="101246" y="0"/>
                  </a:cubicBezTo>
                  <a:lnTo>
                    <a:pt x="1518689" y="0"/>
                  </a:lnTo>
                  <a:cubicBezTo>
                    <a:pt x="1574606" y="0"/>
                    <a:pt x="1619935" y="45329"/>
                    <a:pt x="1619935" y="101246"/>
                  </a:cubicBezTo>
                  <a:lnTo>
                    <a:pt x="1619935" y="911213"/>
                  </a:lnTo>
                  <a:cubicBezTo>
                    <a:pt x="1619935" y="967130"/>
                    <a:pt x="1574606" y="1012459"/>
                    <a:pt x="1518689" y="1012459"/>
                  </a:cubicBezTo>
                  <a:lnTo>
                    <a:pt x="101246" y="1012459"/>
                  </a:lnTo>
                  <a:cubicBezTo>
                    <a:pt x="45329" y="1012459"/>
                    <a:pt x="0" y="967130"/>
                    <a:pt x="0" y="911213"/>
                  </a:cubicBezTo>
                  <a:lnTo>
                    <a:pt x="0" y="101246"/>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419" tIns="46164" rIns="54419" bIns="46164" numCol="1" spcCol="1270" anchor="ctr" anchorCtr="0">
              <a:noAutofit/>
            </a:bodyPr>
            <a:lstStyle/>
            <a:p>
              <a:pPr marL="0" lvl="0" indent="0" algn="ctr" defTabSz="577850">
                <a:lnSpc>
                  <a:spcPct val="90000"/>
                </a:lnSpc>
                <a:spcBef>
                  <a:spcPct val="0"/>
                </a:spcBef>
                <a:spcAft>
                  <a:spcPct val="35000"/>
                </a:spcAft>
                <a:buNone/>
              </a:pPr>
              <a:r>
                <a:rPr lang="en-US" kern="1200"/>
                <a:t>Advanced literature in the use of GPT as a deductive coder</a:t>
              </a:r>
            </a:p>
          </p:txBody>
        </p:sp>
        <p:sp>
          <p:nvSpPr>
            <p:cNvPr id="24" name="Freeform: Shape 23">
              <a:extLst>
                <a:ext uri="{FF2B5EF4-FFF2-40B4-BE49-F238E27FC236}">
                  <a16:creationId xmlns:a16="http://schemas.microsoft.com/office/drawing/2014/main" id="{2AF15F43-2BCF-0889-E0A7-08C5DFAFCEBB}"/>
                </a:ext>
              </a:extLst>
            </p:cNvPr>
            <p:cNvSpPr/>
            <p:nvPr/>
          </p:nvSpPr>
          <p:spPr>
            <a:xfrm>
              <a:off x="6274692" y="2297217"/>
              <a:ext cx="202491" cy="3290493"/>
            </a:xfrm>
            <a:custGeom>
              <a:avLst/>
              <a:gdLst/>
              <a:ahLst/>
              <a:cxnLst/>
              <a:rect l="0" t="0" r="0" b="0"/>
              <a:pathLst>
                <a:path>
                  <a:moveTo>
                    <a:pt x="0" y="0"/>
                  </a:moveTo>
                  <a:lnTo>
                    <a:pt x="0" y="3290493"/>
                  </a:lnTo>
                  <a:lnTo>
                    <a:pt x="202491" y="329049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5" name="Freeform: Shape 24">
              <a:extLst>
                <a:ext uri="{FF2B5EF4-FFF2-40B4-BE49-F238E27FC236}">
                  <a16:creationId xmlns:a16="http://schemas.microsoft.com/office/drawing/2014/main" id="{33345963-16B0-DC3C-8E16-D7A3B07A6C6E}"/>
                </a:ext>
              </a:extLst>
            </p:cNvPr>
            <p:cNvSpPr/>
            <p:nvPr/>
          </p:nvSpPr>
          <p:spPr>
            <a:xfrm>
              <a:off x="6477184" y="5081482"/>
              <a:ext cx="1619935" cy="1012459"/>
            </a:xfrm>
            <a:custGeom>
              <a:avLst/>
              <a:gdLst>
                <a:gd name="connsiteX0" fmla="*/ 0 w 1619935"/>
                <a:gd name="connsiteY0" fmla="*/ 101246 h 1012459"/>
                <a:gd name="connsiteX1" fmla="*/ 101246 w 1619935"/>
                <a:gd name="connsiteY1" fmla="*/ 0 h 1012459"/>
                <a:gd name="connsiteX2" fmla="*/ 1518689 w 1619935"/>
                <a:gd name="connsiteY2" fmla="*/ 0 h 1012459"/>
                <a:gd name="connsiteX3" fmla="*/ 1619935 w 1619935"/>
                <a:gd name="connsiteY3" fmla="*/ 101246 h 1012459"/>
                <a:gd name="connsiteX4" fmla="*/ 1619935 w 1619935"/>
                <a:gd name="connsiteY4" fmla="*/ 911213 h 1012459"/>
                <a:gd name="connsiteX5" fmla="*/ 1518689 w 1619935"/>
                <a:gd name="connsiteY5" fmla="*/ 1012459 h 1012459"/>
                <a:gd name="connsiteX6" fmla="*/ 101246 w 1619935"/>
                <a:gd name="connsiteY6" fmla="*/ 1012459 h 1012459"/>
                <a:gd name="connsiteX7" fmla="*/ 0 w 1619935"/>
                <a:gd name="connsiteY7" fmla="*/ 911213 h 1012459"/>
                <a:gd name="connsiteX8" fmla="*/ 0 w 1619935"/>
                <a:gd name="connsiteY8" fmla="*/ 101246 h 101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935" h="1012459">
                  <a:moveTo>
                    <a:pt x="0" y="101246"/>
                  </a:moveTo>
                  <a:cubicBezTo>
                    <a:pt x="0" y="45329"/>
                    <a:pt x="45329" y="0"/>
                    <a:pt x="101246" y="0"/>
                  </a:cubicBezTo>
                  <a:lnTo>
                    <a:pt x="1518689" y="0"/>
                  </a:lnTo>
                  <a:cubicBezTo>
                    <a:pt x="1574606" y="0"/>
                    <a:pt x="1619935" y="45329"/>
                    <a:pt x="1619935" y="101246"/>
                  </a:cubicBezTo>
                  <a:lnTo>
                    <a:pt x="1619935" y="911213"/>
                  </a:lnTo>
                  <a:cubicBezTo>
                    <a:pt x="1619935" y="967130"/>
                    <a:pt x="1574606" y="1012459"/>
                    <a:pt x="1518689" y="1012459"/>
                  </a:cubicBezTo>
                  <a:lnTo>
                    <a:pt x="101246" y="1012459"/>
                  </a:lnTo>
                  <a:cubicBezTo>
                    <a:pt x="45329" y="1012459"/>
                    <a:pt x="0" y="967130"/>
                    <a:pt x="0" y="911213"/>
                  </a:cubicBezTo>
                  <a:lnTo>
                    <a:pt x="0" y="101246"/>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419" tIns="46164" rIns="54419" bIns="46164" numCol="1" spcCol="1270" anchor="ctr" anchorCtr="0">
              <a:noAutofit/>
            </a:bodyPr>
            <a:lstStyle/>
            <a:p>
              <a:pPr marL="0" lvl="0" indent="0" algn="ctr" defTabSz="577850">
                <a:lnSpc>
                  <a:spcPct val="90000"/>
                </a:lnSpc>
                <a:spcBef>
                  <a:spcPct val="0"/>
                </a:spcBef>
                <a:spcAft>
                  <a:spcPct val="35000"/>
                </a:spcAft>
                <a:buNone/>
              </a:pPr>
              <a:r>
                <a:rPr lang="en-US"/>
                <a:t>Advanced literature in the s</a:t>
              </a:r>
              <a:r>
                <a:rPr lang="en-US" kern="1200"/>
                <a:t>tudying of lobbying in the EU related to climate change</a:t>
              </a:r>
            </a:p>
          </p:txBody>
        </p:sp>
      </p:grpSp>
      <p:grpSp>
        <p:nvGrpSpPr>
          <p:cNvPr id="31" name="Group 30">
            <a:extLst>
              <a:ext uri="{FF2B5EF4-FFF2-40B4-BE49-F238E27FC236}">
                <a16:creationId xmlns:a16="http://schemas.microsoft.com/office/drawing/2014/main" id="{C6E1B632-373D-25C5-8919-E368EF7E9550}"/>
              </a:ext>
            </a:extLst>
          </p:cNvPr>
          <p:cNvGrpSpPr/>
          <p:nvPr/>
        </p:nvGrpSpPr>
        <p:grpSpPr>
          <a:xfrm>
            <a:off x="1799771" y="1284758"/>
            <a:ext cx="3766199" cy="3543608"/>
            <a:chOff x="1799771" y="1284758"/>
            <a:chExt cx="3766199" cy="3543608"/>
          </a:xfrm>
        </p:grpSpPr>
        <p:sp>
          <p:nvSpPr>
            <p:cNvPr id="12" name="Freeform: Shape 11">
              <a:extLst>
                <a:ext uri="{FF2B5EF4-FFF2-40B4-BE49-F238E27FC236}">
                  <a16:creationId xmlns:a16="http://schemas.microsoft.com/office/drawing/2014/main" id="{4FA9EC6D-AD68-9A97-7CE6-466A012BF739}"/>
                </a:ext>
              </a:extLst>
            </p:cNvPr>
            <p:cNvSpPr/>
            <p:nvPr/>
          </p:nvSpPr>
          <p:spPr>
            <a:xfrm>
              <a:off x="1799771" y="1284758"/>
              <a:ext cx="3766199" cy="1012459"/>
            </a:xfrm>
            <a:custGeom>
              <a:avLst/>
              <a:gdLst>
                <a:gd name="connsiteX0" fmla="*/ 0 w 2024919"/>
                <a:gd name="connsiteY0" fmla="*/ 101246 h 1012459"/>
                <a:gd name="connsiteX1" fmla="*/ 101246 w 2024919"/>
                <a:gd name="connsiteY1" fmla="*/ 0 h 1012459"/>
                <a:gd name="connsiteX2" fmla="*/ 1923673 w 2024919"/>
                <a:gd name="connsiteY2" fmla="*/ 0 h 1012459"/>
                <a:gd name="connsiteX3" fmla="*/ 2024919 w 2024919"/>
                <a:gd name="connsiteY3" fmla="*/ 101246 h 1012459"/>
                <a:gd name="connsiteX4" fmla="*/ 2024919 w 2024919"/>
                <a:gd name="connsiteY4" fmla="*/ 911213 h 1012459"/>
                <a:gd name="connsiteX5" fmla="*/ 1923673 w 2024919"/>
                <a:gd name="connsiteY5" fmla="*/ 1012459 h 1012459"/>
                <a:gd name="connsiteX6" fmla="*/ 101246 w 2024919"/>
                <a:gd name="connsiteY6" fmla="*/ 1012459 h 1012459"/>
                <a:gd name="connsiteX7" fmla="*/ 0 w 2024919"/>
                <a:gd name="connsiteY7" fmla="*/ 911213 h 1012459"/>
                <a:gd name="connsiteX8" fmla="*/ 0 w 2024919"/>
                <a:gd name="connsiteY8" fmla="*/ 101246 h 101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4919" h="1012459">
                  <a:moveTo>
                    <a:pt x="0" y="101246"/>
                  </a:moveTo>
                  <a:cubicBezTo>
                    <a:pt x="0" y="45329"/>
                    <a:pt x="45329" y="0"/>
                    <a:pt x="101246" y="0"/>
                  </a:cubicBezTo>
                  <a:lnTo>
                    <a:pt x="1923673" y="0"/>
                  </a:lnTo>
                  <a:cubicBezTo>
                    <a:pt x="1979590" y="0"/>
                    <a:pt x="2024919" y="45329"/>
                    <a:pt x="2024919" y="101246"/>
                  </a:cubicBezTo>
                  <a:lnTo>
                    <a:pt x="2024919" y="911213"/>
                  </a:lnTo>
                  <a:cubicBezTo>
                    <a:pt x="2024919" y="967130"/>
                    <a:pt x="1979590" y="1012459"/>
                    <a:pt x="1923673" y="1012459"/>
                  </a:cubicBezTo>
                  <a:lnTo>
                    <a:pt x="101246" y="1012459"/>
                  </a:lnTo>
                  <a:cubicBezTo>
                    <a:pt x="45329" y="1012459"/>
                    <a:pt x="0" y="967130"/>
                    <a:pt x="0" y="911213"/>
                  </a:cubicBezTo>
                  <a:lnTo>
                    <a:pt x="0" y="10124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374" tIns="60134" rIns="75374" bIns="60134" numCol="1" spcCol="1270" anchor="ctr" anchorCtr="0">
              <a:noAutofit/>
            </a:bodyPr>
            <a:lstStyle/>
            <a:p>
              <a:pPr marL="0" lvl="0" indent="0" algn="ctr" defTabSz="1066800">
                <a:lnSpc>
                  <a:spcPct val="90000"/>
                </a:lnSpc>
                <a:spcBef>
                  <a:spcPct val="0"/>
                </a:spcBef>
                <a:spcAft>
                  <a:spcPct val="35000"/>
                </a:spcAft>
                <a:buNone/>
              </a:pPr>
              <a:r>
                <a:rPr lang="en-US" sz="2400" kern="1200"/>
                <a:t>Limitations of research</a:t>
              </a:r>
            </a:p>
          </p:txBody>
        </p:sp>
        <p:sp>
          <p:nvSpPr>
            <p:cNvPr id="13" name="Freeform: Shape 12">
              <a:extLst>
                <a:ext uri="{FF2B5EF4-FFF2-40B4-BE49-F238E27FC236}">
                  <a16:creationId xmlns:a16="http://schemas.microsoft.com/office/drawing/2014/main" id="{B1B199CA-C7A7-9852-19F4-53B530C2A593}"/>
                </a:ext>
              </a:extLst>
            </p:cNvPr>
            <p:cNvSpPr/>
            <p:nvPr/>
          </p:nvSpPr>
          <p:spPr>
            <a:xfrm>
              <a:off x="2176391" y="2297217"/>
              <a:ext cx="376618" cy="759344"/>
            </a:xfrm>
            <a:custGeom>
              <a:avLst/>
              <a:gdLst/>
              <a:ahLst/>
              <a:cxnLst/>
              <a:rect l="0" t="0" r="0" b="0"/>
              <a:pathLst>
                <a:path>
                  <a:moveTo>
                    <a:pt x="0" y="0"/>
                  </a:moveTo>
                  <a:lnTo>
                    <a:pt x="0" y="759344"/>
                  </a:lnTo>
                  <a:lnTo>
                    <a:pt x="202491" y="75934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4" name="Freeform: Shape 13">
              <a:extLst>
                <a:ext uri="{FF2B5EF4-FFF2-40B4-BE49-F238E27FC236}">
                  <a16:creationId xmlns:a16="http://schemas.microsoft.com/office/drawing/2014/main" id="{5366E90F-EC32-727E-E71C-2279B252373A}"/>
                </a:ext>
              </a:extLst>
            </p:cNvPr>
            <p:cNvSpPr/>
            <p:nvPr/>
          </p:nvSpPr>
          <p:spPr>
            <a:xfrm>
              <a:off x="2553011" y="2550332"/>
              <a:ext cx="3012959" cy="1012459"/>
            </a:xfrm>
            <a:custGeom>
              <a:avLst/>
              <a:gdLst>
                <a:gd name="connsiteX0" fmla="*/ 0 w 1619935"/>
                <a:gd name="connsiteY0" fmla="*/ 101246 h 1012459"/>
                <a:gd name="connsiteX1" fmla="*/ 101246 w 1619935"/>
                <a:gd name="connsiteY1" fmla="*/ 0 h 1012459"/>
                <a:gd name="connsiteX2" fmla="*/ 1518689 w 1619935"/>
                <a:gd name="connsiteY2" fmla="*/ 0 h 1012459"/>
                <a:gd name="connsiteX3" fmla="*/ 1619935 w 1619935"/>
                <a:gd name="connsiteY3" fmla="*/ 101246 h 1012459"/>
                <a:gd name="connsiteX4" fmla="*/ 1619935 w 1619935"/>
                <a:gd name="connsiteY4" fmla="*/ 911213 h 1012459"/>
                <a:gd name="connsiteX5" fmla="*/ 1518689 w 1619935"/>
                <a:gd name="connsiteY5" fmla="*/ 1012459 h 1012459"/>
                <a:gd name="connsiteX6" fmla="*/ 101246 w 1619935"/>
                <a:gd name="connsiteY6" fmla="*/ 1012459 h 1012459"/>
                <a:gd name="connsiteX7" fmla="*/ 0 w 1619935"/>
                <a:gd name="connsiteY7" fmla="*/ 911213 h 1012459"/>
                <a:gd name="connsiteX8" fmla="*/ 0 w 1619935"/>
                <a:gd name="connsiteY8" fmla="*/ 101246 h 101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935" h="1012459">
                  <a:moveTo>
                    <a:pt x="0" y="101246"/>
                  </a:moveTo>
                  <a:cubicBezTo>
                    <a:pt x="0" y="45329"/>
                    <a:pt x="45329" y="0"/>
                    <a:pt x="101246" y="0"/>
                  </a:cubicBezTo>
                  <a:lnTo>
                    <a:pt x="1518689" y="0"/>
                  </a:lnTo>
                  <a:cubicBezTo>
                    <a:pt x="1574606" y="0"/>
                    <a:pt x="1619935" y="45329"/>
                    <a:pt x="1619935" y="101246"/>
                  </a:cubicBezTo>
                  <a:lnTo>
                    <a:pt x="1619935" y="911213"/>
                  </a:lnTo>
                  <a:cubicBezTo>
                    <a:pt x="1619935" y="967130"/>
                    <a:pt x="1574606" y="1012459"/>
                    <a:pt x="1518689" y="1012459"/>
                  </a:cubicBezTo>
                  <a:lnTo>
                    <a:pt x="101246" y="1012459"/>
                  </a:lnTo>
                  <a:cubicBezTo>
                    <a:pt x="45329" y="1012459"/>
                    <a:pt x="0" y="967130"/>
                    <a:pt x="0" y="911213"/>
                  </a:cubicBezTo>
                  <a:lnTo>
                    <a:pt x="0" y="101246"/>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419" tIns="46164" rIns="54419" bIns="46164" numCol="1" spcCol="1270" anchor="ctr" anchorCtr="0">
              <a:noAutofit/>
            </a:bodyPr>
            <a:lstStyle/>
            <a:p>
              <a:pPr marL="0" lvl="0" indent="0" algn="ctr" defTabSz="577850">
                <a:lnSpc>
                  <a:spcPct val="90000"/>
                </a:lnSpc>
                <a:spcBef>
                  <a:spcPct val="0"/>
                </a:spcBef>
                <a:spcAft>
                  <a:spcPct val="35000"/>
                </a:spcAft>
                <a:buNone/>
              </a:pPr>
              <a:r>
                <a:rPr lang="it-IT" kern="1200"/>
                <a:t>The use of GPT </a:t>
              </a:r>
              <a:r>
                <a:rPr lang="it-IT" err="1"/>
                <a:t>creates</a:t>
              </a:r>
              <a:r>
                <a:rPr lang="it-IT"/>
                <a:t> </a:t>
              </a:r>
              <a:r>
                <a:rPr lang="it-IT" err="1"/>
                <a:t>issues</a:t>
              </a:r>
              <a:r>
                <a:rPr lang="it-IT"/>
                <a:t> of </a:t>
              </a:r>
              <a:r>
                <a:rPr lang="it-IT" err="1"/>
                <a:t>accuracy</a:t>
              </a:r>
              <a:r>
                <a:rPr lang="it-IT"/>
                <a:t>, </a:t>
              </a:r>
              <a:r>
                <a:rPr lang="it-IT" err="1"/>
                <a:t>transparency</a:t>
              </a:r>
              <a:r>
                <a:rPr lang="it-IT"/>
                <a:t>, and </a:t>
              </a:r>
              <a:r>
                <a:rPr lang="it-IT" err="1"/>
                <a:t>reproducibility</a:t>
              </a:r>
              <a:endParaRPr lang="en-US" kern="1200"/>
            </a:p>
          </p:txBody>
        </p:sp>
        <p:sp>
          <p:nvSpPr>
            <p:cNvPr id="15" name="Freeform: Shape 14">
              <a:extLst>
                <a:ext uri="{FF2B5EF4-FFF2-40B4-BE49-F238E27FC236}">
                  <a16:creationId xmlns:a16="http://schemas.microsoft.com/office/drawing/2014/main" id="{3F9C3429-AE73-836F-6407-55F6FFE2617A}"/>
                </a:ext>
              </a:extLst>
            </p:cNvPr>
            <p:cNvSpPr/>
            <p:nvPr/>
          </p:nvSpPr>
          <p:spPr>
            <a:xfrm>
              <a:off x="2176391" y="2297217"/>
              <a:ext cx="376618" cy="2024919"/>
            </a:xfrm>
            <a:custGeom>
              <a:avLst/>
              <a:gdLst/>
              <a:ahLst/>
              <a:cxnLst/>
              <a:rect l="0" t="0" r="0" b="0"/>
              <a:pathLst>
                <a:path>
                  <a:moveTo>
                    <a:pt x="0" y="0"/>
                  </a:moveTo>
                  <a:lnTo>
                    <a:pt x="0" y="2024919"/>
                  </a:lnTo>
                  <a:lnTo>
                    <a:pt x="202491" y="202491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44D9D63B-868E-40CA-1D8F-1CAF797FF073}"/>
                </a:ext>
              </a:extLst>
            </p:cNvPr>
            <p:cNvSpPr/>
            <p:nvPr/>
          </p:nvSpPr>
          <p:spPr>
            <a:xfrm>
              <a:off x="2553011" y="3815907"/>
              <a:ext cx="3012959" cy="1012459"/>
            </a:xfrm>
            <a:custGeom>
              <a:avLst/>
              <a:gdLst>
                <a:gd name="connsiteX0" fmla="*/ 0 w 1619935"/>
                <a:gd name="connsiteY0" fmla="*/ 101246 h 1012459"/>
                <a:gd name="connsiteX1" fmla="*/ 101246 w 1619935"/>
                <a:gd name="connsiteY1" fmla="*/ 0 h 1012459"/>
                <a:gd name="connsiteX2" fmla="*/ 1518689 w 1619935"/>
                <a:gd name="connsiteY2" fmla="*/ 0 h 1012459"/>
                <a:gd name="connsiteX3" fmla="*/ 1619935 w 1619935"/>
                <a:gd name="connsiteY3" fmla="*/ 101246 h 1012459"/>
                <a:gd name="connsiteX4" fmla="*/ 1619935 w 1619935"/>
                <a:gd name="connsiteY4" fmla="*/ 911213 h 1012459"/>
                <a:gd name="connsiteX5" fmla="*/ 1518689 w 1619935"/>
                <a:gd name="connsiteY5" fmla="*/ 1012459 h 1012459"/>
                <a:gd name="connsiteX6" fmla="*/ 101246 w 1619935"/>
                <a:gd name="connsiteY6" fmla="*/ 1012459 h 1012459"/>
                <a:gd name="connsiteX7" fmla="*/ 0 w 1619935"/>
                <a:gd name="connsiteY7" fmla="*/ 911213 h 1012459"/>
                <a:gd name="connsiteX8" fmla="*/ 0 w 1619935"/>
                <a:gd name="connsiteY8" fmla="*/ 101246 h 101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935" h="1012459">
                  <a:moveTo>
                    <a:pt x="0" y="101246"/>
                  </a:moveTo>
                  <a:cubicBezTo>
                    <a:pt x="0" y="45329"/>
                    <a:pt x="45329" y="0"/>
                    <a:pt x="101246" y="0"/>
                  </a:cubicBezTo>
                  <a:lnTo>
                    <a:pt x="1518689" y="0"/>
                  </a:lnTo>
                  <a:cubicBezTo>
                    <a:pt x="1574606" y="0"/>
                    <a:pt x="1619935" y="45329"/>
                    <a:pt x="1619935" y="101246"/>
                  </a:cubicBezTo>
                  <a:lnTo>
                    <a:pt x="1619935" y="911213"/>
                  </a:lnTo>
                  <a:cubicBezTo>
                    <a:pt x="1619935" y="967130"/>
                    <a:pt x="1574606" y="1012459"/>
                    <a:pt x="1518689" y="1012459"/>
                  </a:cubicBezTo>
                  <a:lnTo>
                    <a:pt x="101246" y="1012459"/>
                  </a:lnTo>
                  <a:cubicBezTo>
                    <a:pt x="45329" y="1012459"/>
                    <a:pt x="0" y="967130"/>
                    <a:pt x="0" y="911213"/>
                  </a:cubicBezTo>
                  <a:lnTo>
                    <a:pt x="0" y="101246"/>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419" tIns="46164" rIns="54419" bIns="46164" numCol="1" spcCol="1270" anchor="ctr" anchorCtr="0">
              <a:noAutofit/>
            </a:bodyPr>
            <a:lstStyle/>
            <a:p>
              <a:pPr marL="0" lvl="0" indent="0" algn="ctr" defTabSz="577850">
                <a:lnSpc>
                  <a:spcPct val="90000"/>
                </a:lnSpc>
                <a:spcBef>
                  <a:spcPct val="0"/>
                </a:spcBef>
                <a:spcAft>
                  <a:spcPct val="35000"/>
                </a:spcAft>
                <a:buNone/>
              </a:pPr>
              <a:r>
                <a:rPr lang="it-IT" dirty="0" err="1"/>
                <a:t>Issue</a:t>
              </a:r>
              <a:r>
                <a:rPr lang="it-IT" dirty="0"/>
                <a:t> of </a:t>
              </a:r>
              <a:r>
                <a:rPr lang="it-IT" dirty="0" err="1"/>
                <a:t>determining</a:t>
              </a:r>
              <a:r>
                <a:rPr lang="it-IT" dirty="0"/>
                <a:t> </a:t>
              </a:r>
              <a:r>
                <a:rPr lang="it-IT" dirty="0" err="1"/>
                <a:t>whether</a:t>
              </a:r>
              <a:r>
                <a:rPr lang="it-IT" dirty="0"/>
                <a:t> companies are lobbying </a:t>
              </a:r>
              <a:r>
                <a:rPr lang="it-IT" dirty="0" err="1"/>
                <a:t>against</a:t>
              </a:r>
              <a:r>
                <a:rPr lang="it-IT" dirty="0"/>
                <a:t> or for </a:t>
              </a:r>
              <a:r>
                <a:rPr lang="it-IT" dirty="0" err="1"/>
                <a:t>regulations</a:t>
              </a:r>
              <a:endParaRPr lang="en-US" kern="1200" dirty="0"/>
            </a:p>
          </p:txBody>
        </p:sp>
      </p:grpSp>
    </p:spTree>
    <p:extLst>
      <p:ext uri="{BB962C8B-B14F-4D97-AF65-F5344CB8AC3E}">
        <p14:creationId xmlns:p14="http://schemas.microsoft.com/office/powerpoint/2010/main" val="128161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green and white machine&#10;&#10;Description automatically generated">
            <a:extLst>
              <a:ext uri="{FF2B5EF4-FFF2-40B4-BE49-F238E27FC236}">
                <a16:creationId xmlns:a16="http://schemas.microsoft.com/office/drawing/2014/main" id="{8372B929-B693-AC6B-707E-C9F95327D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0592" y="5686914"/>
            <a:ext cx="651669" cy="875932"/>
          </a:xfrm>
          <a:prstGeom prst="rect">
            <a:avLst/>
          </a:prstGeom>
        </p:spPr>
      </p:pic>
      <p:grpSp>
        <p:nvGrpSpPr>
          <p:cNvPr id="15" name="Group 14">
            <a:extLst>
              <a:ext uri="{FF2B5EF4-FFF2-40B4-BE49-F238E27FC236}">
                <a16:creationId xmlns:a16="http://schemas.microsoft.com/office/drawing/2014/main" id="{C942EDC9-6D25-CBE2-8A66-2C4900A981A9}"/>
              </a:ext>
            </a:extLst>
          </p:cNvPr>
          <p:cNvGrpSpPr/>
          <p:nvPr/>
        </p:nvGrpSpPr>
        <p:grpSpPr>
          <a:xfrm>
            <a:off x="2532673" y="1528840"/>
            <a:ext cx="7126653" cy="1122390"/>
            <a:chOff x="2516108" y="2058075"/>
            <a:chExt cx="7126653" cy="1122390"/>
          </a:xfrm>
        </p:grpSpPr>
        <p:sp>
          <p:nvSpPr>
            <p:cNvPr id="9" name="Freeform: Shape 8">
              <a:extLst>
                <a:ext uri="{FF2B5EF4-FFF2-40B4-BE49-F238E27FC236}">
                  <a16:creationId xmlns:a16="http://schemas.microsoft.com/office/drawing/2014/main" id="{921D6935-6189-CAFA-5641-3A12F7A4CC9E}"/>
                </a:ext>
              </a:extLst>
            </p:cNvPr>
            <p:cNvSpPr/>
            <p:nvPr/>
          </p:nvSpPr>
          <p:spPr>
            <a:xfrm>
              <a:off x="3077302" y="2058075"/>
              <a:ext cx="6565459" cy="1122390"/>
            </a:xfrm>
            <a:custGeom>
              <a:avLst/>
              <a:gdLst>
                <a:gd name="connsiteX0" fmla="*/ 0 w 6565459"/>
                <a:gd name="connsiteY0" fmla="*/ 0 h 1122388"/>
                <a:gd name="connsiteX1" fmla="*/ 6004265 w 6565459"/>
                <a:gd name="connsiteY1" fmla="*/ 0 h 1122388"/>
                <a:gd name="connsiteX2" fmla="*/ 6565459 w 6565459"/>
                <a:gd name="connsiteY2" fmla="*/ 561194 h 1122388"/>
                <a:gd name="connsiteX3" fmla="*/ 6004265 w 6565459"/>
                <a:gd name="connsiteY3" fmla="*/ 1122388 h 1122388"/>
                <a:gd name="connsiteX4" fmla="*/ 0 w 6565459"/>
                <a:gd name="connsiteY4" fmla="*/ 1122388 h 1122388"/>
                <a:gd name="connsiteX5" fmla="*/ 0 w 6565459"/>
                <a:gd name="connsiteY5" fmla="*/ 0 h 112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5459" h="1122388">
                  <a:moveTo>
                    <a:pt x="6565459" y="1122387"/>
                  </a:moveTo>
                  <a:lnTo>
                    <a:pt x="561194" y="1122387"/>
                  </a:lnTo>
                  <a:lnTo>
                    <a:pt x="0" y="561194"/>
                  </a:lnTo>
                  <a:lnTo>
                    <a:pt x="561194" y="1"/>
                  </a:lnTo>
                  <a:lnTo>
                    <a:pt x="6565459" y="1"/>
                  </a:lnTo>
                  <a:lnTo>
                    <a:pt x="6565459" y="112238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75539" tIns="118111" rIns="220472" bIns="118111" numCol="1" spcCol="1270" anchor="ctr" anchorCtr="0">
              <a:noAutofit/>
            </a:bodyPr>
            <a:lstStyle/>
            <a:p>
              <a:pPr marL="0" lvl="0" indent="0" algn="l" defTabSz="1377950">
                <a:lnSpc>
                  <a:spcPct val="90000"/>
                </a:lnSpc>
                <a:spcBef>
                  <a:spcPct val="0"/>
                </a:spcBef>
                <a:spcAft>
                  <a:spcPct val="35000"/>
                </a:spcAft>
                <a:buNone/>
              </a:pPr>
              <a:r>
                <a:rPr lang="en-US" sz="3100" kern="1200"/>
                <a:t>Clear rules for identifying greenwashing</a:t>
              </a:r>
            </a:p>
          </p:txBody>
        </p:sp>
        <p:sp>
          <p:nvSpPr>
            <p:cNvPr id="10" name="Oval 9">
              <a:extLst>
                <a:ext uri="{FF2B5EF4-FFF2-40B4-BE49-F238E27FC236}">
                  <a16:creationId xmlns:a16="http://schemas.microsoft.com/office/drawing/2014/main" id="{507430FA-62B5-ECB1-FB84-CD7A0AD52650}"/>
                </a:ext>
              </a:extLst>
            </p:cNvPr>
            <p:cNvSpPr/>
            <p:nvPr/>
          </p:nvSpPr>
          <p:spPr>
            <a:xfrm>
              <a:off x="2516108" y="2058076"/>
              <a:ext cx="1122388" cy="1122388"/>
            </a:xfrm>
            <a:prstGeom prst="ellipse">
              <a:avLst/>
            </a:prstGeom>
            <a:blipFill rotWithShape="1">
              <a:blip r:embed="rId4"/>
              <a:srcRect/>
              <a:stretch>
                <a:fillRect/>
              </a:stretch>
            </a:blipFill>
            <a:ln>
              <a:solidFill>
                <a:srgbClr val="187A3B"/>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grpSp>
        <p:nvGrpSpPr>
          <p:cNvPr id="16" name="Group 15">
            <a:extLst>
              <a:ext uri="{FF2B5EF4-FFF2-40B4-BE49-F238E27FC236}">
                <a16:creationId xmlns:a16="http://schemas.microsoft.com/office/drawing/2014/main" id="{6990CFF0-9844-7D71-8EC5-416777DDBC9E}"/>
              </a:ext>
            </a:extLst>
          </p:cNvPr>
          <p:cNvGrpSpPr/>
          <p:nvPr/>
        </p:nvGrpSpPr>
        <p:grpSpPr>
          <a:xfrm>
            <a:off x="2516108" y="3250887"/>
            <a:ext cx="7126653" cy="1122389"/>
            <a:chOff x="2516108" y="3515505"/>
            <a:chExt cx="7126653" cy="1122389"/>
          </a:xfrm>
        </p:grpSpPr>
        <p:sp>
          <p:nvSpPr>
            <p:cNvPr id="11" name="Freeform: Shape 10">
              <a:extLst>
                <a:ext uri="{FF2B5EF4-FFF2-40B4-BE49-F238E27FC236}">
                  <a16:creationId xmlns:a16="http://schemas.microsoft.com/office/drawing/2014/main" id="{38062DB5-ADC2-FFD4-7B5D-7FAED7F58B59}"/>
                </a:ext>
              </a:extLst>
            </p:cNvPr>
            <p:cNvSpPr/>
            <p:nvPr/>
          </p:nvSpPr>
          <p:spPr>
            <a:xfrm>
              <a:off x="3077302" y="3515505"/>
              <a:ext cx="6565459" cy="1122389"/>
            </a:xfrm>
            <a:custGeom>
              <a:avLst/>
              <a:gdLst>
                <a:gd name="connsiteX0" fmla="*/ 0 w 6565459"/>
                <a:gd name="connsiteY0" fmla="*/ 0 h 1122388"/>
                <a:gd name="connsiteX1" fmla="*/ 6004265 w 6565459"/>
                <a:gd name="connsiteY1" fmla="*/ 0 h 1122388"/>
                <a:gd name="connsiteX2" fmla="*/ 6565459 w 6565459"/>
                <a:gd name="connsiteY2" fmla="*/ 561194 h 1122388"/>
                <a:gd name="connsiteX3" fmla="*/ 6004265 w 6565459"/>
                <a:gd name="connsiteY3" fmla="*/ 1122388 h 1122388"/>
                <a:gd name="connsiteX4" fmla="*/ 0 w 6565459"/>
                <a:gd name="connsiteY4" fmla="*/ 1122388 h 1122388"/>
                <a:gd name="connsiteX5" fmla="*/ 0 w 6565459"/>
                <a:gd name="connsiteY5" fmla="*/ 0 h 112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5459" h="1122388">
                  <a:moveTo>
                    <a:pt x="6565459" y="1122387"/>
                  </a:moveTo>
                  <a:lnTo>
                    <a:pt x="561194" y="1122387"/>
                  </a:lnTo>
                  <a:lnTo>
                    <a:pt x="0" y="561194"/>
                  </a:lnTo>
                  <a:lnTo>
                    <a:pt x="561194" y="1"/>
                  </a:lnTo>
                  <a:lnTo>
                    <a:pt x="6565459" y="1"/>
                  </a:lnTo>
                  <a:lnTo>
                    <a:pt x="6565459" y="112238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75539" tIns="118110" rIns="220472" bIns="118111" numCol="1" spcCol="1270" anchor="ctr" anchorCtr="0">
              <a:noAutofit/>
            </a:bodyPr>
            <a:lstStyle/>
            <a:p>
              <a:pPr marL="0" lvl="0" indent="0" algn="l" defTabSz="1377950">
                <a:lnSpc>
                  <a:spcPct val="90000"/>
                </a:lnSpc>
                <a:spcBef>
                  <a:spcPct val="0"/>
                </a:spcBef>
                <a:spcAft>
                  <a:spcPct val="35000"/>
                </a:spcAft>
                <a:buNone/>
              </a:pPr>
              <a:r>
                <a:rPr lang="en-US" sz="3100" kern="1200" noProof="0"/>
                <a:t>Keep being vigil</a:t>
              </a:r>
            </a:p>
          </p:txBody>
        </p:sp>
        <p:sp>
          <p:nvSpPr>
            <p:cNvPr id="12" name="Oval 11">
              <a:extLst>
                <a:ext uri="{FF2B5EF4-FFF2-40B4-BE49-F238E27FC236}">
                  <a16:creationId xmlns:a16="http://schemas.microsoft.com/office/drawing/2014/main" id="{DCE17317-05C6-75DE-4886-AC80D4D3AA14}"/>
                </a:ext>
              </a:extLst>
            </p:cNvPr>
            <p:cNvSpPr/>
            <p:nvPr/>
          </p:nvSpPr>
          <p:spPr>
            <a:xfrm>
              <a:off x="2516108" y="3515505"/>
              <a:ext cx="1122388" cy="1122388"/>
            </a:xfrm>
            <a:prstGeom prst="ellipse">
              <a:avLst/>
            </a:prstGeom>
            <a:blipFill rotWithShape="1">
              <a:blip r:embed="rId5"/>
              <a:srcRect/>
              <a:stretch>
                <a:fillRect/>
              </a:stretch>
            </a:blipFill>
            <a:ln>
              <a:solidFill>
                <a:srgbClr val="187A3B"/>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grpSp>
        <p:nvGrpSpPr>
          <p:cNvPr id="18" name="Group 17">
            <a:extLst>
              <a:ext uri="{FF2B5EF4-FFF2-40B4-BE49-F238E27FC236}">
                <a16:creationId xmlns:a16="http://schemas.microsoft.com/office/drawing/2014/main" id="{9FA1B33D-1F09-AD22-B591-8ED2AF78223C}"/>
              </a:ext>
            </a:extLst>
          </p:cNvPr>
          <p:cNvGrpSpPr/>
          <p:nvPr/>
        </p:nvGrpSpPr>
        <p:grpSpPr>
          <a:xfrm>
            <a:off x="2516108" y="4972934"/>
            <a:ext cx="7126653" cy="1122389"/>
            <a:chOff x="2516108" y="4972934"/>
            <a:chExt cx="7126653" cy="1122389"/>
          </a:xfrm>
        </p:grpSpPr>
        <p:sp>
          <p:nvSpPr>
            <p:cNvPr id="13" name="Freeform: Shape 12">
              <a:extLst>
                <a:ext uri="{FF2B5EF4-FFF2-40B4-BE49-F238E27FC236}">
                  <a16:creationId xmlns:a16="http://schemas.microsoft.com/office/drawing/2014/main" id="{B9422730-03DC-8A25-9E29-CEFCB0EA55FD}"/>
                </a:ext>
              </a:extLst>
            </p:cNvPr>
            <p:cNvSpPr/>
            <p:nvPr/>
          </p:nvSpPr>
          <p:spPr>
            <a:xfrm>
              <a:off x="3077302" y="4972934"/>
              <a:ext cx="6565459" cy="1122389"/>
            </a:xfrm>
            <a:custGeom>
              <a:avLst/>
              <a:gdLst>
                <a:gd name="connsiteX0" fmla="*/ 0 w 6565459"/>
                <a:gd name="connsiteY0" fmla="*/ 0 h 1122388"/>
                <a:gd name="connsiteX1" fmla="*/ 6004265 w 6565459"/>
                <a:gd name="connsiteY1" fmla="*/ 0 h 1122388"/>
                <a:gd name="connsiteX2" fmla="*/ 6565459 w 6565459"/>
                <a:gd name="connsiteY2" fmla="*/ 561194 h 1122388"/>
                <a:gd name="connsiteX3" fmla="*/ 6004265 w 6565459"/>
                <a:gd name="connsiteY3" fmla="*/ 1122388 h 1122388"/>
                <a:gd name="connsiteX4" fmla="*/ 0 w 6565459"/>
                <a:gd name="connsiteY4" fmla="*/ 1122388 h 1122388"/>
                <a:gd name="connsiteX5" fmla="*/ 0 w 6565459"/>
                <a:gd name="connsiteY5" fmla="*/ 0 h 112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5459" h="1122388">
                  <a:moveTo>
                    <a:pt x="6565459" y="1122387"/>
                  </a:moveTo>
                  <a:lnTo>
                    <a:pt x="561194" y="1122387"/>
                  </a:lnTo>
                  <a:lnTo>
                    <a:pt x="0" y="561194"/>
                  </a:lnTo>
                  <a:lnTo>
                    <a:pt x="561194" y="1"/>
                  </a:lnTo>
                  <a:lnTo>
                    <a:pt x="6565459" y="1"/>
                  </a:lnTo>
                  <a:lnTo>
                    <a:pt x="6565459" y="112238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75539" tIns="118111" rIns="220472" bIns="118110" numCol="1" spcCol="1270" anchor="ctr" anchorCtr="0">
              <a:noAutofit/>
            </a:bodyPr>
            <a:lstStyle/>
            <a:p>
              <a:pPr marL="0" lvl="0" indent="0" algn="l" defTabSz="1377950">
                <a:lnSpc>
                  <a:spcPct val="90000"/>
                </a:lnSpc>
                <a:spcBef>
                  <a:spcPct val="0"/>
                </a:spcBef>
                <a:spcAft>
                  <a:spcPct val="35000"/>
                </a:spcAft>
                <a:buNone/>
              </a:pPr>
              <a:r>
                <a:rPr lang="en-US" sz="3100" kern="1200"/>
                <a:t>Automation can help in detecting greenwashing</a:t>
              </a:r>
            </a:p>
          </p:txBody>
        </p:sp>
        <p:sp>
          <p:nvSpPr>
            <p:cNvPr id="14" name="Oval 13">
              <a:extLst>
                <a:ext uri="{FF2B5EF4-FFF2-40B4-BE49-F238E27FC236}">
                  <a16:creationId xmlns:a16="http://schemas.microsoft.com/office/drawing/2014/main" id="{0265139D-7550-6E66-4583-83EBEBE71CE6}"/>
                </a:ext>
              </a:extLst>
            </p:cNvPr>
            <p:cNvSpPr/>
            <p:nvPr/>
          </p:nvSpPr>
          <p:spPr>
            <a:xfrm>
              <a:off x="2516108" y="4972935"/>
              <a:ext cx="1122388" cy="1122388"/>
            </a:xfrm>
            <a:prstGeom prst="ellipse">
              <a:avLst/>
            </a:prstGeom>
            <a:blipFill rotWithShape="1">
              <a:blip r:embed="rId6"/>
              <a:srcRect/>
              <a:stretch>
                <a:fillRect/>
              </a:stretch>
            </a:blipFill>
            <a:ln>
              <a:solidFill>
                <a:srgbClr val="105227"/>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sp>
        <p:nvSpPr>
          <p:cNvPr id="19" name="Title 1">
            <a:extLst>
              <a:ext uri="{FF2B5EF4-FFF2-40B4-BE49-F238E27FC236}">
                <a16:creationId xmlns:a16="http://schemas.microsoft.com/office/drawing/2014/main" id="{C3AF36B0-C33F-977F-D1DF-2153E3643FF0}"/>
              </a:ext>
            </a:extLst>
          </p:cNvPr>
          <p:cNvSpPr txBox="1">
            <a:spLocks/>
          </p:cNvSpPr>
          <p:nvPr/>
        </p:nvSpPr>
        <p:spPr>
          <a:xfrm>
            <a:off x="622300" y="393700"/>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a:t>Policy recommendations</a:t>
            </a:r>
            <a:endParaRPr lang="en-US" i="1"/>
          </a:p>
        </p:txBody>
      </p:sp>
    </p:spTree>
    <p:extLst>
      <p:ext uri="{BB962C8B-B14F-4D97-AF65-F5344CB8AC3E}">
        <p14:creationId xmlns:p14="http://schemas.microsoft.com/office/powerpoint/2010/main" val="344891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2960-FBDB-1DF2-CA03-F07EE5E1CBBE}"/>
              </a:ext>
            </a:extLst>
          </p:cNvPr>
          <p:cNvSpPr>
            <a:spLocks noGrp="1"/>
          </p:cNvSpPr>
          <p:nvPr>
            <p:ph type="ctrTitle"/>
          </p:nvPr>
        </p:nvSpPr>
        <p:spPr/>
        <p:txBody>
          <a:bodyPr/>
          <a:lstStyle/>
          <a:p>
            <a:r>
              <a:rPr lang="it-IT"/>
              <a:t>Thank you!</a:t>
            </a:r>
            <a:endParaRPr lang="en-US"/>
          </a:p>
        </p:txBody>
      </p:sp>
      <p:sp>
        <p:nvSpPr>
          <p:cNvPr id="3" name="Subtitle 2">
            <a:extLst>
              <a:ext uri="{FF2B5EF4-FFF2-40B4-BE49-F238E27FC236}">
                <a16:creationId xmlns:a16="http://schemas.microsoft.com/office/drawing/2014/main" id="{C089764E-C842-EA9C-90F1-B9B2C7B82828}"/>
              </a:ext>
            </a:extLst>
          </p:cNvPr>
          <p:cNvSpPr>
            <a:spLocks noGrp="1"/>
          </p:cNvSpPr>
          <p:nvPr>
            <p:ph type="subTitle" idx="1"/>
          </p:nvPr>
        </p:nvSpPr>
        <p:spPr/>
        <p:txBody>
          <a:bodyPr/>
          <a:lstStyle/>
          <a:p>
            <a:r>
              <a:rPr lang="it-IT" err="1"/>
              <a:t>Any</a:t>
            </a:r>
            <a:r>
              <a:rPr lang="it-IT"/>
              <a:t> </a:t>
            </a:r>
            <a:r>
              <a:rPr lang="it-IT" err="1"/>
              <a:t>questions</a:t>
            </a:r>
            <a:r>
              <a:rPr lang="it-IT"/>
              <a:t>?</a:t>
            </a:r>
            <a:endParaRPr lang="en-US"/>
          </a:p>
        </p:txBody>
      </p:sp>
    </p:spTree>
    <p:extLst>
      <p:ext uri="{BB962C8B-B14F-4D97-AF65-F5344CB8AC3E}">
        <p14:creationId xmlns:p14="http://schemas.microsoft.com/office/powerpoint/2010/main" val="3609734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1642-B73A-3E54-CAD8-57B81DC40535}"/>
              </a:ext>
            </a:extLst>
          </p:cNvPr>
          <p:cNvSpPr>
            <a:spLocks noGrp="1"/>
          </p:cNvSpPr>
          <p:nvPr>
            <p:ph type="ctrTitle"/>
          </p:nvPr>
        </p:nvSpPr>
        <p:spPr/>
        <p:txBody>
          <a:bodyPr/>
          <a:lstStyle/>
          <a:p>
            <a:r>
              <a:rPr lang="it-IT" err="1"/>
              <a:t>Appendixes</a:t>
            </a:r>
            <a:endParaRPr lang="en-US"/>
          </a:p>
        </p:txBody>
      </p:sp>
      <p:sp>
        <p:nvSpPr>
          <p:cNvPr id="3" name="Subtitle 2">
            <a:extLst>
              <a:ext uri="{FF2B5EF4-FFF2-40B4-BE49-F238E27FC236}">
                <a16:creationId xmlns:a16="http://schemas.microsoft.com/office/drawing/2014/main" id="{0E40DA9D-5ACC-593A-72EA-B29A98D0A42F}"/>
              </a:ext>
            </a:extLst>
          </p:cNvPr>
          <p:cNvSpPr>
            <a:spLocks noGrp="1"/>
          </p:cNvSpPr>
          <p:nvPr>
            <p:ph type="subTitle" idx="1"/>
          </p:nvPr>
        </p:nvSpPr>
        <p:spPr/>
        <p:txBody>
          <a:bodyPr/>
          <a:lstStyle/>
          <a:p>
            <a:r>
              <a:rPr lang="it-IT" err="1"/>
              <a:t>Other</a:t>
            </a:r>
            <a:r>
              <a:rPr lang="it-IT"/>
              <a:t> </a:t>
            </a:r>
            <a:r>
              <a:rPr lang="it-IT" err="1"/>
              <a:t>material</a:t>
            </a:r>
            <a:endParaRPr lang="en-US"/>
          </a:p>
        </p:txBody>
      </p:sp>
    </p:spTree>
    <p:extLst>
      <p:ext uri="{BB962C8B-B14F-4D97-AF65-F5344CB8AC3E}">
        <p14:creationId xmlns:p14="http://schemas.microsoft.com/office/powerpoint/2010/main" val="1227435922"/>
      </p:ext>
    </p:extLst>
  </p:cSld>
  <p:clrMapOvr>
    <a:masterClrMapping/>
  </p:clrMapOvr>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233B0C-B7CE-5707-73D7-DB920B0AA8D1}"/>
              </a:ext>
            </a:extLst>
          </p:cNvPr>
          <p:cNvSpPr>
            <a:spLocks noGrp="1"/>
          </p:cNvSpPr>
          <p:nvPr>
            <p:ph idx="1"/>
          </p:nvPr>
        </p:nvSpPr>
        <p:spPr>
          <a:xfrm>
            <a:off x="1254164" y="6109332"/>
            <a:ext cx="9872871" cy="450961"/>
          </a:xfrm>
        </p:spPr>
        <p:txBody>
          <a:bodyPr>
            <a:noAutofit/>
          </a:bodyPr>
          <a:lstStyle/>
          <a:p>
            <a:pPr marL="45720" indent="0" algn="r">
              <a:buNone/>
            </a:pPr>
            <a:r>
              <a:rPr lang="en-US" sz="1400" b="0" i="0" u="none" strike="noStrike" baseline="0" dirty="0" err="1">
                <a:solidFill>
                  <a:srgbClr val="000000"/>
                </a:solidFill>
                <a:latin typeface="Calibri" panose="020F0502020204030204" pitchFamily="34" charset="0"/>
              </a:rPr>
              <a:t>Peffers</a:t>
            </a:r>
            <a:r>
              <a:rPr lang="en-US" sz="1400" b="0" i="0" u="none" strike="noStrike" baseline="0" dirty="0">
                <a:solidFill>
                  <a:srgbClr val="000000"/>
                </a:solidFill>
                <a:latin typeface="Calibri" panose="020F0502020204030204" pitchFamily="34" charset="0"/>
              </a:rPr>
              <a:t> et al. (2007). A Design Science research Methodology for Information Systems research. </a:t>
            </a:r>
            <a:r>
              <a:rPr lang="en-US" sz="1400" b="0" i="1" u="none" strike="noStrike" baseline="0" dirty="0">
                <a:solidFill>
                  <a:srgbClr val="000000"/>
                </a:solidFill>
                <a:latin typeface="Calibri" panose="020F0502020204030204" pitchFamily="34" charset="0"/>
              </a:rPr>
              <a:t>Journal of Management Information Systems</a:t>
            </a:r>
            <a:r>
              <a:rPr lang="en-US" sz="1400" b="0" i="0" u="none" strike="noStrike" baseline="0" dirty="0">
                <a:solidFill>
                  <a:srgbClr val="000000"/>
                </a:solidFill>
                <a:latin typeface="Calibri" panose="020F0502020204030204" pitchFamily="34" charset="0"/>
              </a:rPr>
              <a:t>. </a:t>
            </a:r>
            <a:r>
              <a:rPr lang="en-US" sz="1400" b="0" i="0" u="none" strike="noStrike" baseline="0" dirty="0">
                <a:solidFill>
                  <a:srgbClr val="0462C1"/>
                </a:solidFill>
                <a:latin typeface="Calibri" panose="020F0502020204030204" pitchFamily="34" charset="0"/>
              </a:rPr>
              <a:t>https://doi.org/10.2753/mis0742-1222240302 </a:t>
            </a:r>
            <a:endParaRPr lang="en-US" sz="1400" b="0" i="0" u="none" strike="noStrike" baseline="0" dirty="0">
              <a:solidFill>
                <a:srgbClr val="000000"/>
              </a:solidFill>
              <a:latin typeface="Calibri" panose="020F0502020204030204" pitchFamily="34" charset="0"/>
            </a:endParaRPr>
          </a:p>
        </p:txBody>
      </p:sp>
      <p:graphicFrame>
        <p:nvGraphicFramePr>
          <p:cNvPr id="4" name="Table 3">
            <a:extLst>
              <a:ext uri="{FF2B5EF4-FFF2-40B4-BE49-F238E27FC236}">
                <a16:creationId xmlns:a16="http://schemas.microsoft.com/office/drawing/2014/main" id="{83F9B7A5-8106-3B19-E4BC-E1FE69C70877}"/>
              </a:ext>
            </a:extLst>
          </p:cNvPr>
          <p:cNvGraphicFramePr>
            <a:graphicFrameLocks noGrp="1"/>
          </p:cNvGraphicFramePr>
          <p:nvPr>
            <p:extLst>
              <p:ext uri="{D42A27DB-BD31-4B8C-83A1-F6EECF244321}">
                <p14:modId xmlns:p14="http://schemas.microsoft.com/office/powerpoint/2010/main" val="1061023650"/>
              </p:ext>
            </p:extLst>
          </p:nvPr>
        </p:nvGraphicFramePr>
        <p:xfrm>
          <a:off x="1254164" y="914400"/>
          <a:ext cx="9872870" cy="5029200"/>
        </p:xfrm>
        <a:graphic>
          <a:graphicData uri="http://schemas.openxmlformats.org/drawingml/2006/table">
            <a:tbl>
              <a:tblPr firstRow="1" bandRow="1">
                <a:tableStyleId>{5C22544A-7EE6-4342-B048-85BDC9FD1C3A}</a:tableStyleId>
              </a:tblPr>
              <a:tblGrid>
                <a:gridCol w="2665378">
                  <a:extLst>
                    <a:ext uri="{9D8B030D-6E8A-4147-A177-3AD203B41FA5}">
                      <a16:colId xmlns:a16="http://schemas.microsoft.com/office/drawing/2014/main" val="1187834181"/>
                    </a:ext>
                  </a:extLst>
                </a:gridCol>
                <a:gridCol w="7207492">
                  <a:extLst>
                    <a:ext uri="{9D8B030D-6E8A-4147-A177-3AD203B41FA5}">
                      <a16:colId xmlns:a16="http://schemas.microsoft.com/office/drawing/2014/main" val="4129755738"/>
                    </a:ext>
                  </a:extLst>
                </a:gridCol>
              </a:tblGrid>
              <a:tr h="357143">
                <a:tc>
                  <a:txBody>
                    <a:bodyPr/>
                    <a:lstStyle/>
                    <a:p>
                      <a:r>
                        <a:rPr lang="it-IT" dirty="0"/>
                        <a:t>Step</a:t>
                      </a:r>
                      <a:endParaRPr lang="en-US" dirty="0"/>
                    </a:p>
                  </a:txBody>
                  <a:tcPr/>
                </a:tc>
                <a:tc>
                  <a:txBody>
                    <a:bodyPr/>
                    <a:lstStyle/>
                    <a:p>
                      <a:r>
                        <a:rPr lang="it-IT" dirty="0" err="1"/>
                        <a:t>Description</a:t>
                      </a:r>
                      <a:endParaRPr lang="en-US" dirty="0"/>
                    </a:p>
                  </a:txBody>
                  <a:tcPr/>
                </a:tc>
                <a:extLst>
                  <a:ext uri="{0D108BD9-81ED-4DB2-BD59-A6C34878D82A}">
                    <a16:rowId xmlns:a16="http://schemas.microsoft.com/office/drawing/2014/main" val="649832353"/>
                  </a:ext>
                </a:extLst>
              </a:tr>
              <a:tr h="616438">
                <a:tc>
                  <a:txBody>
                    <a:bodyPr/>
                    <a:lstStyle/>
                    <a:p>
                      <a:r>
                        <a:rPr lang="en-US" sz="1800" b="0" i="0" u="none" strike="noStrike" kern="1200" baseline="0" dirty="0">
                          <a:solidFill>
                            <a:schemeClr val="dk1"/>
                          </a:solidFill>
                          <a:latin typeface="+mn-lt"/>
                          <a:ea typeface="+mn-ea"/>
                          <a:cs typeface="+mn-cs"/>
                        </a:rPr>
                        <a:t>problem identification and motivation </a:t>
                      </a:r>
                      <a:endParaRPr lang="en-US" dirty="0"/>
                    </a:p>
                  </a:txBody>
                  <a:tcPr/>
                </a:tc>
                <a:tc>
                  <a:txBody>
                    <a:bodyPr/>
                    <a:lstStyle/>
                    <a:p>
                      <a:r>
                        <a:rPr lang="en-US" sz="1800" b="0" i="0" u="none" strike="noStrike" kern="1200" baseline="0" dirty="0">
                          <a:solidFill>
                            <a:schemeClr val="dk1"/>
                          </a:solidFill>
                          <a:latin typeface="+mn-lt"/>
                          <a:ea typeface="+mn-ea"/>
                          <a:cs typeface="+mn-cs"/>
                        </a:rPr>
                        <a:t>It aims at defining the problem to be solved and, therefore, justify the value that the solution to be created can have. </a:t>
                      </a:r>
                      <a:endParaRPr lang="en-US" dirty="0"/>
                    </a:p>
                  </a:txBody>
                  <a:tcPr/>
                </a:tc>
                <a:extLst>
                  <a:ext uri="{0D108BD9-81ED-4DB2-BD59-A6C34878D82A}">
                    <a16:rowId xmlns:a16="http://schemas.microsoft.com/office/drawing/2014/main" val="3030539601"/>
                  </a:ext>
                </a:extLst>
              </a:tr>
              <a:tr h="616438">
                <a:tc>
                  <a:txBody>
                    <a:bodyPr/>
                    <a:lstStyle/>
                    <a:p>
                      <a:r>
                        <a:rPr lang="en-US" sz="1800" b="0" i="0" u="none" strike="noStrike" kern="1200" baseline="0" dirty="0">
                          <a:solidFill>
                            <a:schemeClr val="dk1"/>
                          </a:solidFill>
                          <a:latin typeface="+mn-lt"/>
                          <a:ea typeface="+mn-ea"/>
                          <a:cs typeface="+mn-cs"/>
                        </a:rPr>
                        <a:t>define the objectives for a solution </a:t>
                      </a:r>
                      <a:endParaRPr lang="en-US" dirty="0"/>
                    </a:p>
                  </a:txBody>
                  <a:tcPr/>
                </a:tc>
                <a:tc>
                  <a:txBody>
                    <a:bodyPr/>
                    <a:lstStyle/>
                    <a:p>
                      <a:r>
                        <a:rPr lang="en-US" sz="1800" b="0" i="0" u="none" strike="noStrike" kern="1200" baseline="0" dirty="0">
                          <a:solidFill>
                            <a:schemeClr val="dk1"/>
                          </a:solidFill>
                          <a:latin typeface="+mn-lt"/>
                          <a:ea typeface="+mn-ea"/>
                          <a:cs typeface="+mn-cs"/>
                        </a:rPr>
                        <a:t>From the problem specification, the researcher should determine the objectives for the solution to meet</a:t>
                      </a:r>
                      <a:endParaRPr lang="en-US" dirty="0"/>
                    </a:p>
                  </a:txBody>
                  <a:tcPr/>
                </a:tc>
                <a:extLst>
                  <a:ext uri="{0D108BD9-81ED-4DB2-BD59-A6C34878D82A}">
                    <a16:rowId xmlns:a16="http://schemas.microsoft.com/office/drawing/2014/main" val="88076833"/>
                  </a:ext>
                </a:extLst>
              </a:tr>
              <a:tr h="880626">
                <a:tc>
                  <a:txBody>
                    <a:bodyPr/>
                    <a:lstStyle/>
                    <a:p>
                      <a:r>
                        <a:rPr lang="en-US" sz="1800" b="0" i="0" u="none" strike="noStrike" kern="1200" baseline="0" dirty="0">
                          <a:solidFill>
                            <a:schemeClr val="dk1"/>
                          </a:solidFill>
                          <a:latin typeface="+mn-lt"/>
                          <a:ea typeface="+mn-ea"/>
                          <a:cs typeface="+mn-cs"/>
                        </a:rPr>
                        <a:t>design and development </a:t>
                      </a:r>
                      <a:endParaRPr lang="en-US" dirty="0"/>
                    </a:p>
                  </a:txBody>
                  <a:tcPr/>
                </a:tc>
                <a:tc>
                  <a:txBody>
                    <a:bodyPr/>
                    <a:lstStyle/>
                    <a:p>
                      <a:r>
                        <a:rPr lang="en-US" sz="1800" b="0" i="0" u="none" strike="noStrike" kern="1200" baseline="0" dirty="0">
                          <a:solidFill>
                            <a:schemeClr val="dk1"/>
                          </a:solidFill>
                          <a:latin typeface="+mn-lt"/>
                          <a:ea typeface="+mn-ea"/>
                          <a:cs typeface="+mn-cs"/>
                        </a:rPr>
                        <a:t>act of creating the artifact that can solve the identified problem: “conceptually, a design research artifact can be any designed object in which a research contribution is embedded in the design” </a:t>
                      </a:r>
                      <a:endParaRPr lang="en-US" dirty="0"/>
                    </a:p>
                  </a:txBody>
                  <a:tcPr/>
                </a:tc>
                <a:extLst>
                  <a:ext uri="{0D108BD9-81ED-4DB2-BD59-A6C34878D82A}">
                    <a16:rowId xmlns:a16="http://schemas.microsoft.com/office/drawing/2014/main" val="402971498"/>
                  </a:ext>
                </a:extLst>
              </a:tr>
              <a:tr h="616438">
                <a:tc>
                  <a:txBody>
                    <a:bodyPr/>
                    <a:lstStyle/>
                    <a:p>
                      <a:r>
                        <a:rPr lang="it-IT" dirty="0"/>
                        <a:t>D</a:t>
                      </a:r>
                      <a:r>
                        <a:rPr lang="en-US" sz="1800" b="0" i="0" u="none" strike="noStrike" kern="1200" baseline="0" dirty="0" err="1">
                          <a:solidFill>
                            <a:schemeClr val="dk1"/>
                          </a:solidFill>
                          <a:latin typeface="+mn-lt"/>
                          <a:ea typeface="+mn-ea"/>
                          <a:cs typeface="+mn-cs"/>
                        </a:rPr>
                        <a:t>emonstration</a:t>
                      </a:r>
                      <a:r>
                        <a:rPr lang="en-US" sz="1800" b="0" i="0" u="none" strike="noStrike" kern="1200" baseline="0" dirty="0">
                          <a:solidFill>
                            <a:schemeClr val="dk1"/>
                          </a:solidFill>
                          <a:latin typeface="+mn-lt"/>
                          <a:ea typeface="+mn-ea"/>
                          <a:cs typeface="+mn-cs"/>
                        </a:rPr>
                        <a:t> </a:t>
                      </a:r>
                      <a:endParaRPr lang="en-US" dirty="0"/>
                    </a:p>
                  </a:txBody>
                  <a:tcPr/>
                </a:tc>
                <a:tc>
                  <a:txBody>
                    <a:bodyPr/>
                    <a:lstStyle/>
                    <a:p>
                      <a:r>
                        <a:rPr lang="en-US" sz="1800" b="0" i="0" u="none" strike="noStrike" kern="1200" baseline="0" dirty="0">
                          <a:solidFill>
                            <a:schemeClr val="dk1"/>
                          </a:solidFill>
                          <a:latin typeface="+mn-lt"/>
                          <a:ea typeface="+mn-ea"/>
                          <a:cs typeface="+mn-cs"/>
                        </a:rPr>
                        <a:t>With the created artifact, the researcher should demonstrate the usability of the artifact in solving one or more examples of the original problem </a:t>
                      </a:r>
                      <a:endParaRPr lang="en-US" dirty="0"/>
                    </a:p>
                  </a:txBody>
                  <a:tcPr/>
                </a:tc>
                <a:extLst>
                  <a:ext uri="{0D108BD9-81ED-4DB2-BD59-A6C34878D82A}">
                    <a16:rowId xmlns:a16="http://schemas.microsoft.com/office/drawing/2014/main" val="398626342"/>
                  </a:ext>
                </a:extLst>
              </a:tr>
              <a:tr h="880626">
                <a:tc>
                  <a:txBody>
                    <a:bodyPr/>
                    <a:lstStyle/>
                    <a:p>
                      <a:r>
                        <a:rPr lang="it-IT" sz="1800" b="0" i="0" u="none" strike="noStrike" kern="1200" baseline="0" dirty="0">
                          <a:solidFill>
                            <a:schemeClr val="dk1"/>
                          </a:solidFill>
                          <a:latin typeface="+mn-lt"/>
                          <a:ea typeface="+mn-ea"/>
                          <a:cs typeface="+mn-cs"/>
                        </a:rPr>
                        <a:t>E</a:t>
                      </a:r>
                      <a:r>
                        <a:rPr lang="en-US" sz="1800" b="0" i="0" u="none" strike="noStrike" kern="1200" baseline="0" dirty="0">
                          <a:solidFill>
                            <a:schemeClr val="dk1"/>
                          </a:solidFill>
                          <a:latin typeface="+mn-lt"/>
                          <a:ea typeface="+mn-ea"/>
                          <a:cs typeface="+mn-cs"/>
                        </a:rPr>
                        <a:t>valuation </a:t>
                      </a:r>
                      <a:endParaRPr lang="en-US" dirty="0"/>
                    </a:p>
                  </a:txBody>
                  <a:tcPr/>
                </a:tc>
                <a:tc>
                  <a:txBody>
                    <a:bodyPr/>
                    <a:lstStyle/>
                    <a:p>
                      <a:r>
                        <a:rPr lang="en-US" sz="1800" b="0" i="0" u="none" strike="noStrike" kern="1200" baseline="0" dirty="0">
                          <a:solidFill>
                            <a:schemeClr val="dk1"/>
                          </a:solidFill>
                          <a:latin typeface="+mn-lt"/>
                          <a:ea typeface="+mn-ea"/>
                          <a:cs typeface="+mn-cs"/>
                        </a:rPr>
                        <a:t>By comparing the obtained results from the demonstration activity to the solution objectives previously determined, the research can measure how well the created solution solves the original problem </a:t>
                      </a:r>
                      <a:endParaRPr lang="en-US" dirty="0"/>
                    </a:p>
                  </a:txBody>
                  <a:tcPr/>
                </a:tc>
                <a:extLst>
                  <a:ext uri="{0D108BD9-81ED-4DB2-BD59-A6C34878D82A}">
                    <a16:rowId xmlns:a16="http://schemas.microsoft.com/office/drawing/2014/main" val="3543370799"/>
                  </a:ext>
                </a:extLst>
              </a:tr>
              <a:tr h="880626">
                <a:tc>
                  <a:txBody>
                    <a:bodyPr/>
                    <a:lstStyle/>
                    <a:p>
                      <a:r>
                        <a:rPr lang="en-US" sz="1800" b="0" i="0" u="none" strike="noStrike" kern="1200" baseline="0" dirty="0">
                          <a:solidFill>
                            <a:schemeClr val="dk1"/>
                          </a:solidFill>
                          <a:latin typeface="+mn-lt"/>
                          <a:ea typeface="+mn-ea"/>
                          <a:cs typeface="+mn-cs"/>
                        </a:rPr>
                        <a:t>communication” </a:t>
                      </a:r>
                      <a:endParaRPr lang="en-US" dirty="0"/>
                    </a:p>
                  </a:txBody>
                  <a:tcPr/>
                </a:tc>
                <a:tc>
                  <a:txBody>
                    <a:bodyPr/>
                    <a:lstStyle/>
                    <a:p>
                      <a:r>
                        <a:rPr lang="en-US" sz="1800" b="0" i="0" u="none" strike="noStrike" kern="1200" baseline="0" dirty="0">
                          <a:solidFill>
                            <a:schemeClr val="dk1"/>
                          </a:solidFill>
                          <a:latin typeface="+mn-lt"/>
                          <a:ea typeface="+mn-ea"/>
                          <a:cs typeface="+mn-cs"/>
                        </a:rPr>
                        <a:t>the researcher shares the problem and its importance, the created artifact, why it is useful, novel, rigorously designed and its effectiveness in solving the problem to researchers and other interested audiences </a:t>
                      </a:r>
                      <a:endParaRPr lang="en-US" dirty="0"/>
                    </a:p>
                  </a:txBody>
                  <a:tcPr/>
                </a:tc>
                <a:extLst>
                  <a:ext uri="{0D108BD9-81ED-4DB2-BD59-A6C34878D82A}">
                    <a16:rowId xmlns:a16="http://schemas.microsoft.com/office/drawing/2014/main" val="3714970810"/>
                  </a:ext>
                </a:extLst>
              </a:tr>
            </a:tbl>
          </a:graphicData>
        </a:graphic>
      </p:graphicFrame>
      <p:sp>
        <p:nvSpPr>
          <p:cNvPr id="5" name="Title 1">
            <a:extLst>
              <a:ext uri="{FF2B5EF4-FFF2-40B4-BE49-F238E27FC236}">
                <a16:creationId xmlns:a16="http://schemas.microsoft.com/office/drawing/2014/main" id="{DAC46C59-5CA2-E628-068C-AB6E17211536}"/>
              </a:ext>
            </a:extLst>
          </p:cNvPr>
          <p:cNvSpPr txBox="1">
            <a:spLocks/>
          </p:cNvSpPr>
          <p:nvPr/>
        </p:nvSpPr>
        <p:spPr>
          <a:xfrm>
            <a:off x="641755" y="297707"/>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Design research approach</a:t>
            </a:r>
            <a:endParaRPr lang="en-US" sz="3600" i="1" dirty="0"/>
          </a:p>
        </p:txBody>
      </p:sp>
    </p:spTree>
    <p:extLst>
      <p:ext uri="{BB962C8B-B14F-4D97-AF65-F5344CB8AC3E}">
        <p14:creationId xmlns:p14="http://schemas.microsoft.com/office/powerpoint/2010/main" val="990954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3CFC0F-B3FE-FBB1-05F6-327A55F60A59}"/>
              </a:ext>
            </a:extLst>
          </p:cNvPr>
          <p:cNvPicPr>
            <a:picLocks noChangeAspect="1"/>
          </p:cNvPicPr>
          <p:nvPr/>
        </p:nvPicPr>
        <p:blipFill rotWithShape="1">
          <a:blip r:embed="rId2">
            <a:extLst>
              <a:ext uri="{28A0092B-C50C-407E-A947-70E740481C1C}">
                <a14:useLocalDpi xmlns:a14="http://schemas.microsoft.com/office/drawing/2010/main" val="0"/>
              </a:ext>
            </a:extLst>
          </a:blip>
          <a:srcRect b="39474"/>
          <a:stretch/>
        </p:blipFill>
        <p:spPr>
          <a:xfrm>
            <a:off x="346334" y="1097807"/>
            <a:ext cx="6251414" cy="5120113"/>
          </a:xfrm>
          <a:prstGeom prst="rect">
            <a:avLst/>
          </a:prstGeom>
        </p:spPr>
      </p:pic>
      <p:sp>
        <p:nvSpPr>
          <p:cNvPr id="6" name="Title 1">
            <a:extLst>
              <a:ext uri="{FF2B5EF4-FFF2-40B4-BE49-F238E27FC236}">
                <a16:creationId xmlns:a16="http://schemas.microsoft.com/office/drawing/2014/main" id="{E4C136B5-7ACF-8C05-1583-A069466B2AE5}"/>
              </a:ext>
            </a:extLst>
          </p:cNvPr>
          <p:cNvSpPr txBox="1">
            <a:spLocks/>
          </p:cNvSpPr>
          <p:nvPr/>
        </p:nvSpPr>
        <p:spPr>
          <a:xfrm>
            <a:off x="641755" y="297707"/>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Research approach</a:t>
            </a:r>
            <a:endParaRPr lang="en-US" sz="3600" i="1" dirty="0"/>
          </a:p>
        </p:txBody>
      </p:sp>
      <p:pic>
        <p:nvPicPr>
          <p:cNvPr id="8" name="Picture 7">
            <a:extLst>
              <a:ext uri="{FF2B5EF4-FFF2-40B4-BE49-F238E27FC236}">
                <a16:creationId xmlns:a16="http://schemas.microsoft.com/office/drawing/2014/main" id="{A29C4F9C-2366-6610-8960-E6E70E544ED1}"/>
              </a:ext>
            </a:extLst>
          </p:cNvPr>
          <p:cNvPicPr>
            <a:picLocks noChangeAspect="1"/>
          </p:cNvPicPr>
          <p:nvPr/>
        </p:nvPicPr>
        <p:blipFill rotWithShape="1">
          <a:blip r:embed="rId2">
            <a:extLst>
              <a:ext uri="{28A0092B-C50C-407E-A947-70E740481C1C}">
                <a14:useLocalDpi xmlns:a14="http://schemas.microsoft.com/office/drawing/2010/main" val="0"/>
              </a:ext>
            </a:extLst>
          </a:blip>
          <a:srcRect t="60095"/>
          <a:stretch/>
        </p:blipFill>
        <p:spPr>
          <a:xfrm>
            <a:off x="6096000" y="3249637"/>
            <a:ext cx="5835542" cy="3151164"/>
          </a:xfrm>
          <a:prstGeom prst="rect">
            <a:avLst/>
          </a:prstGeom>
        </p:spPr>
      </p:pic>
    </p:spTree>
    <p:extLst>
      <p:ext uri="{BB962C8B-B14F-4D97-AF65-F5344CB8AC3E}">
        <p14:creationId xmlns:p14="http://schemas.microsoft.com/office/powerpoint/2010/main" val="1223520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75D6B-8800-9AAE-3846-CDB3E96F9D40}"/>
              </a:ext>
            </a:extLst>
          </p:cNvPr>
          <p:cNvSpPr>
            <a:spLocks noGrp="1"/>
          </p:cNvSpPr>
          <p:nvPr>
            <p:ph type="ctrTitle"/>
          </p:nvPr>
        </p:nvSpPr>
        <p:spPr/>
        <p:txBody>
          <a:bodyPr/>
          <a:lstStyle/>
          <a:p>
            <a:r>
              <a:rPr lang="en-US"/>
              <a:t>The greenwashing phenomenon</a:t>
            </a:r>
          </a:p>
        </p:txBody>
      </p:sp>
      <p:sp>
        <p:nvSpPr>
          <p:cNvPr id="3" name="Subtitle 2">
            <a:extLst>
              <a:ext uri="{FF2B5EF4-FFF2-40B4-BE49-F238E27FC236}">
                <a16:creationId xmlns:a16="http://schemas.microsoft.com/office/drawing/2014/main" id="{25CBA6B0-1E3B-70E9-27C7-FD06F80E1163}"/>
              </a:ext>
            </a:extLst>
          </p:cNvPr>
          <p:cNvSpPr>
            <a:spLocks noGrp="1"/>
          </p:cNvSpPr>
          <p:nvPr>
            <p:ph type="subTitle" idx="1"/>
          </p:nvPr>
        </p:nvSpPr>
        <p:spPr/>
        <p:txBody>
          <a:bodyPr/>
          <a:lstStyle/>
          <a:p>
            <a:r>
              <a:rPr lang="en-US"/>
              <a:t>A brief introduction and research questions</a:t>
            </a:r>
          </a:p>
        </p:txBody>
      </p:sp>
    </p:spTree>
    <p:extLst>
      <p:ext uri="{BB962C8B-B14F-4D97-AF65-F5344CB8AC3E}">
        <p14:creationId xmlns:p14="http://schemas.microsoft.com/office/powerpoint/2010/main" val="1408939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A8DE38-6153-AD99-1973-3526EA261FF4}"/>
              </a:ext>
            </a:extLst>
          </p:cNvPr>
          <p:cNvSpPr txBox="1">
            <a:spLocks/>
          </p:cNvSpPr>
          <p:nvPr/>
        </p:nvSpPr>
        <p:spPr>
          <a:xfrm>
            <a:off x="641755" y="297707"/>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Objectives and operationalized criteria</a:t>
            </a:r>
            <a:endParaRPr lang="en-US" sz="3600" i="1" dirty="0"/>
          </a:p>
        </p:txBody>
      </p:sp>
      <p:pic>
        <p:nvPicPr>
          <p:cNvPr id="6" name="Picture 5">
            <a:extLst>
              <a:ext uri="{FF2B5EF4-FFF2-40B4-BE49-F238E27FC236}">
                <a16:creationId xmlns:a16="http://schemas.microsoft.com/office/drawing/2014/main" id="{048BC74C-A322-CA19-B0DB-1D7A72BD3778}"/>
              </a:ext>
            </a:extLst>
          </p:cNvPr>
          <p:cNvPicPr>
            <a:picLocks noChangeAspect="1"/>
          </p:cNvPicPr>
          <p:nvPr/>
        </p:nvPicPr>
        <p:blipFill>
          <a:blip r:embed="rId2"/>
          <a:stretch>
            <a:fillRect/>
          </a:stretch>
        </p:blipFill>
        <p:spPr>
          <a:xfrm>
            <a:off x="1295887" y="1097807"/>
            <a:ext cx="9600225" cy="5350006"/>
          </a:xfrm>
          <a:prstGeom prst="rect">
            <a:avLst/>
          </a:prstGeom>
        </p:spPr>
      </p:pic>
    </p:spTree>
    <p:extLst>
      <p:ext uri="{BB962C8B-B14F-4D97-AF65-F5344CB8AC3E}">
        <p14:creationId xmlns:p14="http://schemas.microsoft.com/office/powerpoint/2010/main" val="2891329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7223D92-289F-0922-5C73-2B1B01208A60}"/>
              </a:ext>
            </a:extLst>
          </p:cNvPr>
          <p:cNvSpPr txBox="1">
            <a:spLocks/>
          </p:cNvSpPr>
          <p:nvPr/>
        </p:nvSpPr>
        <p:spPr>
          <a:xfrm>
            <a:off x="641755" y="297707"/>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Communication: existing methods</a:t>
            </a:r>
            <a:endParaRPr lang="en-US" sz="3600" i="1" dirty="0"/>
          </a:p>
        </p:txBody>
      </p:sp>
      <p:sp>
        <p:nvSpPr>
          <p:cNvPr id="5" name="TextBox 4">
            <a:extLst>
              <a:ext uri="{FF2B5EF4-FFF2-40B4-BE49-F238E27FC236}">
                <a16:creationId xmlns:a16="http://schemas.microsoft.com/office/drawing/2014/main" id="{8BE6B498-CF10-500D-80BE-EE1CDEC4E890}"/>
              </a:ext>
            </a:extLst>
          </p:cNvPr>
          <p:cNvSpPr txBox="1"/>
          <p:nvPr/>
        </p:nvSpPr>
        <p:spPr>
          <a:xfrm>
            <a:off x="641755" y="1420238"/>
            <a:ext cx="9872870"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t>Discourse analysis:</a:t>
            </a:r>
          </a:p>
          <a:p>
            <a:pPr marL="742950" lvl="1" indent="-285750">
              <a:buFont typeface="Arial" panose="020B0604020202020204" pitchFamily="34" charset="0"/>
              <a:buChar char="•"/>
            </a:pPr>
            <a:r>
              <a:rPr lang="en-US" dirty="0"/>
              <a:t>Qualitative frame analysis</a:t>
            </a:r>
          </a:p>
          <a:p>
            <a:pPr marL="742950" lvl="1" indent="-285750">
              <a:buFont typeface="Arial" panose="020B0604020202020204" pitchFamily="34" charset="0"/>
              <a:buChar char="•"/>
            </a:pPr>
            <a:r>
              <a:rPr lang="en-US" dirty="0"/>
              <a:t>Quantitative frame analysis</a:t>
            </a:r>
          </a:p>
          <a:p>
            <a:pPr marL="742950" lvl="1" indent="-285750">
              <a:buFont typeface="Arial" panose="020B0604020202020204" pitchFamily="34" charset="0"/>
              <a:buChar char="•"/>
            </a:pPr>
            <a:r>
              <a:rPr lang="en-US" dirty="0"/>
              <a:t>Narrative Policy Framework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Content analysis:</a:t>
            </a:r>
          </a:p>
          <a:p>
            <a:pPr marL="742950" lvl="1" indent="-285750">
              <a:buFont typeface="Arial" panose="020B0604020202020204" pitchFamily="34" charset="0"/>
              <a:buChar char="•"/>
            </a:pPr>
            <a:r>
              <a:rPr lang="en-US" dirty="0"/>
              <a:t>Coding Qualitative Data</a:t>
            </a:r>
          </a:p>
          <a:p>
            <a:pPr marL="742950" lvl="1" indent="-285750">
              <a:buFont typeface="Arial" panose="020B0604020202020204" pitchFamily="34" charset="0"/>
              <a:buChar char="•"/>
            </a:pPr>
            <a:r>
              <a:rPr lang="en-US" dirty="0"/>
              <a:t>Topic modeling</a:t>
            </a:r>
          </a:p>
          <a:p>
            <a:pPr marL="742950" lvl="1" indent="-285750">
              <a:buFont typeface="Arial" panose="020B0604020202020204" pitchFamily="34" charset="0"/>
              <a:buChar char="•"/>
            </a:pPr>
            <a:r>
              <a:rPr lang="en-US" dirty="0"/>
              <a:t>Opinion mining</a:t>
            </a:r>
          </a:p>
          <a:p>
            <a:pPr marL="742950" lvl="1" indent="-285750">
              <a:buFont typeface="Arial" panose="020B0604020202020204" pitchFamily="34" charset="0"/>
              <a:buChar char="•"/>
            </a:pPr>
            <a:r>
              <a:rPr lang="en-US" dirty="0"/>
              <a:t>Relationship extraction</a:t>
            </a:r>
          </a:p>
        </p:txBody>
      </p:sp>
    </p:spTree>
    <p:extLst>
      <p:ext uri="{BB962C8B-B14F-4D97-AF65-F5344CB8AC3E}">
        <p14:creationId xmlns:p14="http://schemas.microsoft.com/office/powerpoint/2010/main" val="2863051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9A1CDBC-B96E-7F20-7128-3B545EA851B9}"/>
              </a:ext>
            </a:extLst>
          </p:cNvPr>
          <p:cNvSpPr txBox="1">
            <a:spLocks/>
          </p:cNvSpPr>
          <p:nvPr/>
        </p:nvSpPr>
        <p:spPr>
          <a:xfrm>
            <a:off x="641755" y="297707"/>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Communication: sample companies</a:t>
            </a:r>
            <a:endParaRPr lang="en-US" sz="3600" i="1" dirty="0"/>
          </a:p>
        </p:txBody>
      </p:sp>
      <p:pic>
        <p:nvPicPr>
          <p:cNvPr id="6" name="Picture 5">
            <a:extLst>
              <a:ext uri="{FF2B5EF4-FFF2-40B4-BE49-F238E27FC236}">
                <a16:creationId xmlns:a16="http://schemas.microsoft.com/office/drawing/2014/main" id="{CB9166DB-B95A-8C62-B920-76705E11CF8B}"/>
              </a:ext>
            </a:extLst>
          </p:cNvPr>
          <p:cNvPicPr>
            <a:picLocks noChangeAspect="1"/>
          </p:cNvPicPr>
          <p:nvPr/>
        </p:nvPicPr>
        <p:blipFill>
          <a:blip r:embed="rId2"/>
          <a:stretch>
            <a:fillRect/>
          </a:stretch>
        </p:blipFill>
        <p:spPr>
          <a:xfrm>
            <a:off x="641755" y="1097807"/>
            <a:ext cx="5182323" cy="3591426"/>
          </a:xfrm>
          <a:prstGeom prst="rect">
            <a:avLst/>
          </a:prstGeom>
        </p:spPr>
      </p:pic>
      <p:pic>
        <p:nvPicPr>
          <p:cNvPr id="8" name="Picture 7">
            <a:extLst>
              <a:ext uri="{FF2B5EF4-FFF2-40B4-BE49-F238E27FC236}">
                <a16:creationId xmlns:a16="http://schemas.microsoft.com/office/drawing/2014/main" id="{3B4DBB1C-9C56-9726-862E-2C38A0CFFE9A}"/>
              </a:ext>
            </a:extLst>
          </p:cNvPr>
          <p:cNvPicPr>
            <a:picLocks noChangeAspect="1"/>
          </p:cNvPicPr>
          <p:nvPr/>
        </p:nvPicPr>
        <p:blipFill>
          <a:blip r:embed="rId3"/>
          <a:stretch>
            <a:fillRect/>
          </a:stretch>
        </p:blipFill>
        <p:spPr>
          <a:xfrm>
            <a:off x="6367924" y="3677226"/>
            <a:ext cx="3560368" cy="2449332"/>
          </a:xfrm>
          <a:prstGeom prst="rect">
            <a:avLst/>
          </a:prstGeom>
        </p:spPr>
      </p:pic>
      <p:pic>
        <p:nvPicPr>
          <p:cNvPr id="10" name="Picture 9">
            <a:extLst>
              <a:ext uri="{FF2B5EF4-FFF2-40B4-BE49-F238E27FC236}">
                <a16:creationId xmlns:a16="http://schemas.microsoft.com/office/drawing/2014/main" id="{856BF6D4-D086-4838-5866-B5FCCDEF96CE}"/>
              </a:ext>
            </a:extLst>
          </p:cNvPr>
          <p:cNvPicPr>
            <a:picLocks noChangeAspect="1"/>
          </p:cNvPicPr>
          <p:nvPr/>
        </p:nvPicPr>
        <p:blipFill>
          <a:blip r:embed="rId4"/>
          <a:stretch>
            <a:fillRect/>
          </a:stretch>
        </p:blipFill>
        <p:spPr>
          <a:xfrm>
            <a:off x="6367924" y="1097807"/>
            <a:ext cx="3560367" cy="2331193"/>
          </a:xfrm>
          <a:prstGeom prst="rect">
            <a:avLst/>
          </a:prstGeom>
        </p:spPr>
      </p:pic>
    </p:spTree>
    <p:extLst>
      <p:ext uri="{BB962C8B-B14F-4D97-AF65-F5344CB8AC3E}">
        <p14:creationId xmlns:p14="http://schemas.microsoft.com/office/powerpoint/2010/main" val="4260806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8885A9-1B58-0F31-3072-7301BDEC51BE}"/>
              </a:ext>
            </a:extLst>
          </p:cNvPr>
          <p:cNvPicPr>
            <a:picLocks noChangeAspect="1"/>
          </p:cNvPicPr>
          <p:nvPr/>
        </p:nvPicPr>
        <p:blipFill rotWithShape="1">
          <a:blip r:embed="rId2"/>
          <a:srcRect b="5316"/>
          <a:stretch/>
        </p:blipFill>
        <p:spPr>
          <a:xfrm>
            <a:off x="3342890" y="1313066"/>
            <a:ext cx="5506218" cy="2958536"/>
          </a:xfrm>
          <a:prstGeom prst="rect">
            <a:avLst/>
          </a:prstGeom>
        </p:spPr>
      </p:pic>
      <p:pic>
        <p:nvPicPr>
          <p:cNvPr id="7" name="Picture 6">
            <a:extLst>
              <a:ext uri="{FF2B5EF4-FFF2-40B4-BE49-F238E27FC236}">
                <a16:creationId xmlns:a16="http://schemas.microsoft.com/office/drawing/2014/main" id="{BB44287B-28CC-0543-E91A-06A020AFD644}"/>
              </a:ext>
            </a:extLst>
          </p:cNvPr>
          <p:cNvPicPr>
            <a:picLocks noChangeAspect="1"/>
          </p:cNvPicPr>
          <p:nvPr/>
        </p:nvPicPr>
        <p:blipFill>
          <a:blip r:embed="rId3"/>
          <a:stretch>
            <a:fillRect/>
          </a:stretch>
        </p:blipFill>
        <p:spPr>
          <a:xfrm>
            <a:off x="995195" y="4271602"/>
            <a:ext cx="10201609" cy="2283942"/>
          </a:xfrm>
          <a:prstGeom prst="rect">
            <a:avLst/>
          </a:prstGeom>
        </p:spPr>
      </p:pic>
      <p:sp>
        <p:nvSpPr>
          <p:cNvPr id="8" name="Title 1">
            <a:extLst>
              <a:ext uri="{FF2B5EF4-FFF2-40B4-BE49-F238E27FC236}">
                <a16:creationId xmlns:a16="http://schemas.microsoft.com/office/drawing/2014/main" id="{DA54AEDF-0F23-1BF1-FD7D-B8F460C1A8C3}"/>
              </a:ext>
            </a:extLst>
          </p:cNvPr>
          <p:cNvSpPr txBox="1">
            <a:spLocks/>
          </p:cNvSpPr>
          <p:nvPr/>
        </p:nvSpPr>
        <p:spPr>
          <a:xfrm>
            <a:off x="641755" y="297707"/>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Communication: sample companies’ data</a:t>
            </a:r>
            <a:endParaRPr lang="en-US" sz="3600" i="1" dirty="0"/>
          </a:p>
        </p:txBody>
      </p:sp>
    </p:spTree>
    <p:extLst>
      <p:ext uri="{BB962C8B-B14F-4D97-AF65-F5344CB8AC3E}">
        <p14:creationId xmlns:p14="http://schemas.microsoft.com/office/powerpoint/2010/main" val="1555900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ECB397-5354-874F-4497-0F26BFCE4882}"/>
              </a:ext>
            </a:extLst>
          </p:cNvPr>
          <p:cNvSpPr txBox="1">
            <a:spLocks/>
          </p:cNvSpPr>
          <p:nvPr/>
        </p:nvSpPr>
        <p:spPr>
          <a:xfrm>
            <a:off x="641755" y="297707"/>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Communication: initial codes</a:t>
            </a:r>
            <a:endParaRPr lang="en-US" sz="3600" i="1" dirty="0"/>
          </a:p>
        </p:txBody>
      </p:sp>
      <p:pic>
        <p:nvPicPr>
          <p:cNvPr id="6" name="Picture 5">
            <a:extLst>
              <a:ext uri="{FF2B5EF4-FFF2-40B4-BE49-F238E27FC236}">
                <a16:creationId xmlns:a16="http://schemas.microsoft.com/office/drawing/2014/main" id="{1A93636D-DFDB-82E3-C311-F7C07FCF84E1}"/>
              </a:ext>
            </a:extLst>
          </p:cNvPr>
          <p:cNvPicPr>
            <a:picLocks noChangeAspect="1"/>
          </p:cNvPicPr>
          <p:nvPr/>
        </p:nvPicPr>
        <p:blipFill rotWithShape="1">
          <a:blip r:embed="rId2"/>
          <a:srcRect b="11658"/>
          <a:stretch/>
        </p:blipFill>
        <p:spPr>
          <a:xfrm>
            <a:off x="2376479" y="882575"/>
            <a:ext cx="7864802" cy="5577456"/>
          </a:xfrm>
          <a:prstGeom prst="rect">
            <a:avLst/>
          </a:prstGeom>
        </p:spPr>
      </p:pic>
    </p:spTree>
    <p:extLst>
      <p:ext uri="{BB962C8B-B14F-4D97-AF65-F5344CB8AC3E}">
        <p14:creationId xmlns:p14="http://schemas.microsoft.com/office/powerpoint/2010/main" val="2176358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82BC18-786D-056A-D462-A72966812A4E}"/>
              </a:ext>
            </a:extLst>
          </p:cNvPr>
          <p:cNvSpPr txBox="1">
            <a:spLocks/>
          </p:cNvSpPr>
          <p:nvPr/>
        </p:nvSpPr>
        <p:spPr>
          <a:xfrm>
            <a:off x="641755" y="297707"/>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Communication: initial codes (cont’d)</a:t>
            </a:r>
            <a:endParaRPr lang="en-US" sz="3600" i="1" dirty="0"/>
          </a:p>
        </p:txBody>
      </p:sp>
      <p:pic>
        <p:nvPicPr>
          <p:cNvPr id="6" name="Picture 5">
            <a:extLst>
              <a:ext uri="{FF2B5EF4-FFF2-40B4-BE49-F238E27FC236}">
                <a16:creationId xmlns:a16="http://schemas.microsoft.com/office/drawing/2014/main" id="{74B1A452-9F01-2D71-602E-E65CAFCD36B0}"/>
              </a:ext>
            </a:extLst>
          </p:cNvPr>
          <p:cNvPicPr>
            <a:picLocks noChangeAspect="1"/>
          </p:cNvPicPr>
          <p:nvPr/>
        </p:nvPicPr>
        <p:blipFill>
          <a:blip r:embed="rId2"/>
          <a:stretch>
            <a:fillRect/>
          </a:stretch>
        </p:blipFill>
        <p:spPr>
          <a:xfrm>
            <a:off x="2453499" y="993021"/>
            <a:ext cx="7731511" cy="5864979"/>
          </a:xfrm>
          <a:prstGeom prst="rect">
            <a:avLst/>
          </a:prstGeom>
        </p:spPr>
      </p:pic>
    </p:spTree>
    <p:extLst>
      <p:ext uri="{BB962C8B-B14F-4D97-AF65-F5344CB8AC3E}">
        <p14:creationId xmlns:p14="http://schemas.microsoft.com/office/powerpoint/2010/main" val="1843026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977B35-9F2A-85BF-6356-26355C63FEA0}"/>
              </a:ext>
            </a:extLst>
          </p:cNvPr>
          <p:cNvSpPr txBox="1">
            <a:spLocks/>
          </p:cNvSpPr>
          <p:nvPr/>
        </p:nvSpPr>
        <p:spPr>
          <a:xfrm>
            <a:off x="641755" y="297707"/>
            <a:ext cx="1090782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Communication: Creating coding tree - Original tree</a:t>
            </a:r>
            <a:endParaRPr lang="en-US" sz="3600" i="1" dirty="0"/>
          </a:p>
        </p:txBody>
      </p:sp>
      <p:pic>
        <p:nvPicPr>
          <p:cNvPr id="6" name="Picture 5">
            <a:extLst>
              <a:ext uri="{FF2B5EF4-FFF2-40B4-BE49-F238E27FC236}">
                <a16:creationId xmlns:a16="http://schemas.microsoft.com/office/drawing/2014/main" id="{A8088BBF-39D4-E7A6-3809-2F5279CEB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10395"/>
            <a:ext cx="12192000" cy="2837209"/>
          </a:xfrm>
          <a:prstGeom prst="rect">
            <a:avLst/>
          </a:prstGeom>
        </p:spPr>
      </p:pic>
    </p:spTree>
    <p:extLst>
      <p:ext uri="{BB962C8B-B14F-4D97-AF65-F5344CB8AC3E}">
        <p14:creationId xmlns:p14="http://schemas.microsoft.com/office/powerpoint/2010/main" val="14070898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0F7B5B-A922-A2D6-6263-8B81C27A37FF}"/>
              </a:ext>
            </a:extLst>
          </p:cNvPr>
          <p:cNvSpPr txBox="1">
            <a:spLocks/>
          </p:cNvSpPr>
          <p:nvPr/>
        </p:nvSpPr>
        <p:spPr>
          <a:xfrm>
            <a:off x="641755" y="297707"/>
            <a:ext cx="1090782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Communication: Creating coding tree – Re-ordered tree</a:t>
            </a:r>
            <a:endParaRPr lang="en-US" sz="3600" i="1" dirty="0"/>
          </a:p>
        </p:txBody>
      </p:sp>
      <p:pic>
        <p:nvPicPr>
          <p:cNvPr id="6" name="Picture 5">
            <a:extLst>
              <a:ext uri="{FF2B5EF4-FFF2-40B4-BE49-F238E27FC236}">
                <a16:creationId xmlns:a16="http://schemas.microsoft.com/office/drawing/2014/main" id="{78CE7B64-085F-3E30-4FDC-FFE99FCE5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47779"/>
            <a:ext cx="12192000" cy="2562442"/>
          </a:xfrm>
          <a:prstGeom prst="rect">
            <a:avLst/>
          </a:prstGeom>
        </p:spPr>
      </p:pic>
    </p:spTree>
    <p:extLst>
      <p:ext uri="{BB962C8B-B14F-4D97-AF65-F5344CB8AC3E}">
        <p14:creationId xmlns:p14="http://schemas.microsoft.com/office/powerpoint/2010/main" val="4194976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4FBE97-E6E2-EA64-CC7E-36ABC584C4DB}"/>
              </a:ext>
            </a:extLst>
          </p:cNvPr>
          <p:cNvSpPr txBox="1">
            <a:spLocks/>
          </p:cNvSpPr>
          <p:nvPr/>
        </p:nvSpPr>
        <p:spPr>
          <a:xfrm>
            <a:off x="641755" y="297707"/>
            <a:ext cx="1090782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Communication: Creating coding tree – Re-ordered tree</a:t>
            </a:r>
            <a:endParaRPr lang="en-US" sz="3600" i="1" dirty="0"/>
          </a:p>
        </p:txBody>
      </p:sp>
      <p:pic>
        <p:nvPicPr>
          <p:cNvPr id="6" name="Picture 5">
            <a:extLst>
              <a:ext uri="{FF2B5EF4-FFF2-40B4-BE49-F238E27FC236}">
                <a16:creationId xmlns:a16="http://schemas.microsoft.com/office/drawing/2014/main" id="{9C97C7F6-299E-2BA4-4147-B9AC114A01EA}"/>
              </a:ext>
            </a:extLst>
          </p:cNvPr>
          <p:cNvPicPr>
            <a:picLocks noChangeAspect="1"/>
          </p:cNvPicPr>
          <p:nvPr/>
        </p:nvPicPr>
        <p:blipFill>
          <a:blip r:embed="rId2"/>
          <a:stretch>
            <a:fillRect/>
          </a:stretch>
        </p:blipFill>
        <p:spPr>
          <a:xfrm>
            <a:off x="2959138" y="1097807"/>
            <a:ext cx="6471154" cy="5365418"/>
          </a:xfrm>
          <a:prstGeom prst="rect">
            <a:avLst/>
          </a:prstGeom>
        </p:spPr>
      </p:pic>
    </p:spTree>
    <p:extLst>
      <p:ext uri="{BB962C8B-B14F-4D97-AF65-F5344CB8AC3E}">
        <p14:creationId xmlns:p14="http://schemas.microsoft.com/office/powerpoint/2010/main" val="1658532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C90637-2890-ACA9-282F-CC6D45BFCBDB}"/>
              </a:ext>
            </a:extLst>
          </p:cNvPr>
          <p:cNvSpPr txBox="1">
            <a:spLocks/>
          </p:cNvSpPr>
          <p:nvPr/>
        </p:nvSpPr>
        <p:spPr>
          <a:xfrm>
            <a:off x="641755" y="297707"/>
            <a:ext cx="10907820" cy="80010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Communication: Creating coding tree – Maximizing for accuracy</a:t>
            </a:r>
            <a:endParaRPr lang="en-US" sz="3600" i="1" dirty="0"/>
          </a:p>
        </p:txBody>
      </p:sp>
      <p:pic>
        <p:nvPicPr>
          <p:cNvPr id="6" name="Picture 5">
            <a:extLst>
              <a:ext uri="{FF2B5EF4-FFF2-40B4-BE49-F238E27FC236}">
                <a16:creationId xmlns:a16="http://schemas.microsoft.com/office/drawing/2014/main" id="{92848975-81C1-825B-02BC-B04135B8CCE2}"/>
              </a:ext>
            </a:extLst>
          </p:cNvPr>
          <p:cNvPicPr>
            <a:picLocks noChangeAspect="1"/>
          </p:cNvPicPr>
          <p:nvPr/>
        </p:nvPicPr>
        <p:blipFill>
          <a:blip r:embed="rId2"/>
          <a:stretch>
            <a:fillRect/>
          </a:stretch>
        </p:blipFill>
        <p:spPr>
          <a:xfrm>
            <a:off x="866838" y="1097807"/>
            <a:ext cx="3789568" cy="1631743"/>
          </a:xfrm>
          <a:prstGeom prst="rect">
            <a:avLst/>
          </a:prstGeom>
        </p:spPr>
      </p:pic>
      <p:pic>
        <p:nvPicPr>
          <p:cNvPr id="8" name="Picture 7">
            <a:extLst>
              <a:ext uri="{FF2B5EF4-FFF2-40B4-BE49-F238E27FC236}">
                <a16:creationId xmlns:a16="http://schemas.microsoft.com/office/drawing/2014/main" id="{C1E349F8-826B-00EF-B010-DD28C30F922E}"/>
              </a:ext>
            </a:extLst>
          </p:cNvPr>
          <p:cNvPicPr>
            <a:picLocks noChangeAspect="1"/>
          </p:cNvPicPr>
          <p:nvPr/>
        </p:nvPicPr>
        <p:blipFill>
          <a:blip r:embed="rId3"/>
          <a:stretch>
            <a:fillRect/>
          </a:stretch>
        </p:blipFill>
        <p:spPr>
          <a:xfrm>
            <a:off x="7760679" y="2164860"/>
            <a:ext cx="3789568" cy="4059648"/>
          </a:xfrm>
          <a:prstGeom prst="rect">
            <a:avLst/>
          </a:prstGeom>
        </p:spPr>
      </p:pic>
      <p:pic>
        <p:nvPicPr>
          <p:cNvPr id="9" name="Picture 8">
            <a:extLst>
              <a:ext uri="{FF2B5EF4-FFF2-40B4-BE49-F238E27FC236}">
                <a16:creationId xmlns:a16="http://schemas.microsoft.com/office/drawing/2014/main" id="{C9E95835-56F3-86D6-065E-4F769069BA68}"/>
              </a:ext>
            </a:extLst>
          </p:cNvPr>
          <p:cNvPicPr>
            <a:picLocks noChangeAspect="1"/>
          </p:cNvPicPr>
          <p:nvPr/>
        </p:nvPicPr>
        <p:blipFill rotWithShape="1">
          <a:blip r:embed="rId4">
            <a:extLst>
              <a:ext uri="{28A0092B-C50C-407E-A947-70E740481C1C}">
                <a14:useLocalDpi xmlns:a14="http://schemas.microsoft.com/office/drawing/2010/main" val="0"/>
              </a:ext>
            </a:extLst>
          </a:blip>
          <a:srcRect l="72385" t="34892" r="6504" b="-572"/>
          <a:stretch/>
        </p:blipFill>
        <p:spPr>
          <a:xfrm>
            <a:off x="1358590" y="3273262"/>
            <a:ext cx="4035854" cy="2639001"/>
          </a:xfrm>
          <a:prstGeom prst="rect">
            <a:avLst/>
          </a:prstGeom>
        </p:spPr>
      </p:pic>
      <p:sp>
        <p:nvSpPr>
          <p:cNvPr id="10" name="Arrow: Right 9">
            <a:extLst>
              <a:ext uri="{FF2B5EF4-FFF2-40B4-BE49-F238E27FC236}">
                <a16:creationId xmlns:a16="http://schemas.microsoft.com/office/drawing/2014/main" id="{7E7B2C93-0521-9755-07E7-8C00E79E38D7}"/>
              </a:ext>
            </a:extLst>
          </p:cNvPr>
          <p:cNvSpPr/>
          <p:nvPr/>
        </p:nvSpPr>
        <p:spPr>
          <a:xfrm>
            <a:off x="5540764" y="4044123"/>
            <a:ext cx="1927274" cy="5486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0E93E43-21DE-A18E-16EF-A14DF207FD02}"/>
              </a:ext>
            </a:extLst>
          </p:cNvPr>
          <p:cNvSpPr txBox="1"/>
          <p:nvPr/>
        </p:nvSpPr>
        <p:spPr>
          <a:xfrm>
            <a:off x="5219114" y="1378634"/>
            <a:ext cx="2827606" cy="923330"/>
          </a:xfrm>
          <a:prstGeom prst="rect">
            <a:avLst/>
          </a:prstGeom>
          <a:noFill/>
        </p:spPr>
        <p:txBody>
          <a:bodyPr wrap="square" rtlCol="0">
            <a:spAutoFit/>
          </a:bodyPr>
          <a:lstStyle/>
          <a:p>
            <a:r>
              <a:rPr lang="en-US" dirty="0"/>
              <a:t>Re-structuring tree: less child tree (left) + adding intermediate labels (below)</a:t>
            </a:r>
          </a:p>
        </p:txBody>
      </p:sp>
    </p:spTree>
    <p:extLst>
      <p:ext uri="{BB962C8B-B14F-4D97-AF65-F5344CB8AC3E}">
        <p14:creationId xmlns:p14="http://schemas.microsoft.com/office/powerpoint/2010/main" val="2708310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EF1DE4-4B55-AA8E-3D53-72BA0C67F2CC}"/>
              </a:ext>
            </a:extLst>
          </p:cNvPr>
          <p:cNvPicPr>
            <a:picLocks noChangeAspect="1"/>
          </p:cNvPicPr>
          <p:nvPr/>
        </p:nvPicPr>
        <p:blipFill rotWithShape="1">
          <a:blip r:embed="rId4"/>
          <a:srcRect b="37555"/>
          <a:stretch/>
        </p:blipFill>
        <p:spPr>
          <a:xfrm>
            <a:off x="458269" y="598177"/>
            <a:ext cx="6122188" cy="3547437"/>
          </a:xfrm>
          <a:prstGeom prst="rect">
            <a:avLst/>
          </a:prstGeom>
        </p:spPr>
      </p:pic>
      <p:grpSp>
        <p:nvGrpSpPr>
          <p:cNvPr id="12" name="Group 11">
            <a:extLst>
              <a:ext uri="{FF2B5EF4-FFF2-40B4-BE49-F238E27FC236}">
                <a16:creationId xmlns:a16="http://schemas.microsoft.com/office/drawing/2014/main" id="{C181BFA1-CC3C-BE55-640E-E68612395AD7}"/>
              </a:ext>
            </a:extLst>
          </p:cNvPr>
          <p:cNvGrpSpPr/>
          <p:nvPr/>
        </p:nvGrpSpPr>
        <p:grpSpPr>
          <a:xfrm>
            <a:off x="336884" y="3115690"/>
            <a:ext cx="5493581" cy="1556573"/>
            <a:chOff x="1143000" y="4206553"/>
            <a:chExt cx="6122188" cy="1701492"/>
          </a:xfrm>
        </p:grpSpPr>
        <p:pic>
          <p:nvPicPr>
            <p:cNvPr id="7" name="Picture 6">
              <a:extLst>
                <a:ext uri="{FF2B5EF4-FFF2-40B4-BE49-F238E27FC236}">
                  <a16:creationId xmlns:a16="http://schemas.microsoft.com/office/drawing/2014/main" id="{2B01AD6D-2DA0-2619-EFA4-CD13F5BFF4DD}"/>
                </a:ext>
              </a:extLst>
            </p:cNvPr>
            <p:cNvPicPr>
              <a:picLocks noChangeAspect="1"/>
            </p:cNvPicPr>
            <p:nvPr/>
          </p:nvPicPr>
          <p:blipFill>
            <a:blip r:embed="rId5"/>
            <a:stretch>
              <a:fillRect/>
            </a:stretch>
          </p:blipFill>
          <p:spPr>
            <a:xfrm>
              <a:off x="1143000" y="4206553"/>
              <a:ext cx="6122188" cy="1701492"/>
            </a:xfrm>
            <a:prstGeom prst="rect">
              <a:avLst/>
            </a:prstGeom>
          </p:spPr>
        </p:pic>
        <p:sp>
          <p:nvSpPr>
            <p:cNvPr id="8" name="Rectangle 7">
              <a:extLst>
                <a:ext uri="{FF2B5EF4-FFF2-40B4-BE49-F238E27FC236}">
                  <a16:creationId xmlns:a16="http://schemas.microsoft.com/office/drawing/2014/main" id="{8DED9653-4152-0189-E439-9A78FB0023BB}"/>
                </a:ext>
              </a:extLst>
            </p:cNvPr>
            <p:cNvSpPr/>
            <p:nvPr/>
          </p:nvSpPr>
          <p:spPr>
            <a:xfrm flipV="1">
              <a:off x="2905125" y="4467222"/>
              <a:ext cx="2628900" cy="85728"/>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2B9AB7-26D2-74F5-D8C6-11E4051726A7}"/>
                </a:ext>
              </a:extLst>
            </p:cNvPr>
            <p:cNvSpPr/>
            <p:nvPr/>
          </p:nvSpPr>
          <p:spPr>
            <a:xfrm flipV="1">
              <a:off x="1878431" y="4298734"/>
              <a:ext cx="2000149" cy="85728"/>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501B1A-C16B-177D-F5D2-9278956B0A27}"/>
                </a:ext>
              </a:extLst>
            </p:cNvPr>
            <p:cNvSpPr/>
            <p:nvPr/>
          </p:nvSpPr>
          <p:spPr>
            <a:xfrm flipV="1">
              <a:off x="2434692" y="4769869"/>
              <a:ext cx="2628900" cy="85727"/>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02C3C0-15EF-E31D-E55B-1616667C8758}"/>
                </a:ext>
              </a:extLst>
            </p:cNvPr>
            <p:cNvSpPr/>
            <p:nvPr/>
          </p:nvSpPr>
          <p:spPr>
            <a:xfrm flipV="1">
              <a:off x="5334000" y="5585048"/>
              <a:ext cx="1554480" cy="91852"/>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6A6CF827-0819-6E13-B715-307D77B076B2}"/>
              </a:ext>
            </a:extLst>
          </p:cNvPr>
          <p:cNvGrpSpPr/>
          <p:nvPr/>
        </p:nvGrpSpPr>
        <p:grpSpPr>
          <a:xfrm>
            <a:off x="6248124" y="1348547"/>
            <a:ext cx="5485607" cy="2912648"/>
            <a:chOff x="6248124" y="1348547"/>
            <a:chExt cx="5485607" cy="2912648"/>
          </a:xfrm>
        </p:grpSpPr>
        <p:grpSp>
          <p:nvGrpSpPr>
            <p:cNvPr id="17" name="Group 16">
              <a:extLst>
                <a:ext uri="{FF2B5EF4-FFF2-40B4-BE49-F238E27FC236}">
                  <a16:creationId xmlns:a16="http://schemas.microsoft.com/office/drawing/2014/main" id="{F7CF1574-A2CB-8FFC-D1C7-26853B24E875}"/>
                </a:ext>
              </a:extLst>
            </p:cNvPr>
            <p:cNvGrpSpPr/>
            <p:nvPr/>
          </p:nvGrpSpPr>
          <p:grpSpPr>
            <a:xfrm>
              <a:off x="6248124" y="1348547"/>
              <a:ext cx="5485607" cy="2912648"/>
              <a:chOff x="6248124" y="1348547"/>
              <a:chExt cx="5485607" cy="2912648"/>
            </a:xfrm>
          </p:grpSpPr>
          <p:pic>
            <p:nvPicPr>
              <p:cNvPr id="14" name="Picture 13">
                <a:extLst>
                  <a:ext uri="{FF2B5EF4-FFF2-40B4-BE49-F238E27FC236}">
                    <a16:creationId xmlns:a16="http://schemas.microsoft.com/office/drawing/2014/main" id="{D356DDAB-E8DE-49A4-5971-862D2509D550}"/>
                  </a:ext>
                </a:extLst>
              </p:cNvPr>
              <p:cNvPicPr>
                <a:picLocks noChangeAspect="1"/>
              </p:cNvPicPr>
              <p:nvPr/>
            </p:nvPicPr>
            <p:blipFill>
              <a:blip r:embed="rId6"/>
              <a:stretch>
                <a:fillRect/>
              </a:stretch>
            </p:blipFill>
            <p:spPr>
              <a:xfrm>
                <a:off x="6248124" y="1348547"/>
                <a:ext cx="5485607" cy="2912648"/>
              </a:xfrm>
              <a:prstGeom prst="rect">
                <a:avLst/>
              </a:prstGeom>
            </p:spPr>
          </p:pic>
          <p:pic>
            <p:nvPicPr>
              <p:cNvPr id="16" name="Picture 15">
                <a:extLst>
                  <a:ext uri="{FF2B5EF4-FFF2-40B4-BE49-F238E27FC236}">
                    <a16:creationId xmlns:a16="http://schemas.microsoft.com/office/drawing/2014/main" id="{C7584B51-4989-9E8C-CF34-129C5719FB02}"/>
                  </a:ext>
                </a:extLst>
              </p:cNvPr>
              <p:cNvPicPr>
                <a:picLocks noChangeAspect="1"/>
              </p:cNvPicPr>
              <p:nvPr/>
            </p:nvPicPr>
            <p:blipFill>
              <a:blip r:embed="rId7"/>
              <a:stretch>
                <a:fillRect/>
              </a:stretch>
            </p:blipFill>
            <p:spPr>
              <a:xfrm>
                <a:off x="10008420" y="1348547"/>
                <a:ext cx="1629058" cy="361309"/>
              </a:xfrm>
              <a:prstGeom prst="rect">
                <a:avLst/>
              </a:prstGeom>
            </p:spPr>
          </p:pic>
        </p:grpSp>
        <p:sp>
          <p:nvSpPr>
            <p:cNvPr id="21" name="Rectangle 20">
              <a:extLst>
                <a:ext uri="{FF2B5EF4-FFF2-40B4-BE49-F238E27FC236}">
                  <a16:creationId xmlns:a16="http://schemas.microsoft.com/office/drawing/2014/main" id="{58D5CB71-1D90-181E-5409-B19AF7D0D7F0}"/>
                </a:ext>
              </a:extLst>
            </p:cNvPr>
            <p:cNvSpPr/>
            <p:nvPr/>
          </p:nvSpPr>
          <p:spPr>
            <a:xfrm flipV="1">
              <a:off x="6361087" y="1794076"/>
              <a:ext cx="3853723" cy="130977"/>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82237FDF-610F-F056-1720-8CA0A359B726}"/>
              </a:ext>
            </a:extLst>
          </p:cNvPr>
          <p:cNvPicPr>
            <a:picLocks noChangeAspect="1"/>
          </p:cNvPicPr>
          <p:nvPr/>
        </p:nvPicPr>
        <p:blipFill>
          <a:blip r:embed="rId8"/>
          <a:stretch>
            <a:fillRect/>
          </a:stretch>
        </p:blipFill>
        <p:spPr>
          <a:xfrm>
            <a:off x="8621458" y="3278446"/>
            <a:ext cx="3233658" cy="1836821"/>
          </a:xfrm>
          <a:prstGeom prst="rect">
            <a:avLst/>
          </a:prstGeom>
        </p:spPr>
      </p:pic>
      <p:sp>
        <p:nvSpPr>
          <p:cNvPr id="35" name="Rectangle 34">
            <a:extLst>
              <a:ext uri="{FF2B5EF4-FFF2-40B4-BE49-F238E27FC236}">
                <a16:creationId xmlns:a16="http://schemas.microsoft.com/office/drawing/2014/main" id="{86115D18-4D53-ACDD-45F2-A6C023D26EA8}"/>
              </a:ext>
            </a:extLst>
          </p:cNvPr>
          <p:cNvSpPr/>
          <p:nvPr/>
        </p:nvSpPr>
        <p:spPr>
          <a:xfrm>
            <a:off x="332873" y="468116"/>
            <a:ext cx="11569387" cy="4865090"/>
          </a:xfrm>
          <a:prstGeom prst="rect">
            <a:avLst/>
          </a:prstGeom>
          <a:solidFill>
            <a:schemeClr val="bg1">
              <a:alpha val="7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5ECFAE4F-7B95-A560-B990-AF955877427A}"/>
              </a:ext>
            </a:extLst>
          </p:cNvPr>
          <p:cNvGrpSpPr/>
          <p:nvPr/>
        </p:nvGrpSpPr>
        <p:grpSpPr>
          <a:xfrm>
            <a:off x="1355341" y="4530124"/>
            <a:ext cx="9467608" cy="1905215"/>
            <a:chOff x="1355341" y="4530124"/>
            <a:chExt cx="9467608" cy="1905215"/>
          </a:xfrm>
        </p:grpSpPr>
        <p:grpSp>
          <p:nvGrpSpPr>
            <p:cNvPr id="29" name="Group 28">
              <a:extLst>
                <a:ext uri="{FF2B5EF4-FFF2-40B4-BE49-F238E27FC236}">
                  <a16:creationId xmlns:a16="http://schemas.microsoft.com/office/drawing/2014/main" id="{493E19A2-C982-7377-DCB3-3183B28EF7DD}"/>
                </a:ext>
              </a:extLst>
            </p:cNvPr>
            <p:cNvGrpSpPr/>
            <p:nvPr/>
          </p:nvGrpSpPr>
          <p:grpSpPr>
            <a:xfrm>
              <a:off x="1355341" y="4530124"/>
              <a:ext cx="6501829" cy="1838768"/>
              <a:chOff x="1355341" y="4530124"/>
              <a:chExt cx="6501829" cy="1838768"/>
            </a:xfrm>
          </p:grpSpPr>
          <p:pic>
            <p:nvPicPr>
              <p:cNvPr id="24" name="Picture 23">
                <a:extLst>
                  <a:ext uri="{FF2B5EF4-FFF2-40B4-BE49-F238E27FC236}">
                    <a16:creationId xmlns:a16="http://schemas.microsoft.com/office/drawing/2014/main" id="{62AFD925-6C03-6039-0453-F0CA8F489E1A}"/>
                  </a:ext>
                </a:extLst>
              </p:cNvPr>
              <p:cNvPicPr>
                <a:picLocks noChangeAspect="1"/>
              </p:cNvPicPr>
              <p:nvPr/>
            </p:nvPicPr>
            <p:blipFill>
              <a:blip r:embed="rId9"/>
              <a:stretch>
                <a:fillRect/>
              </a:stretch>
            </p:blipFill>
            <p:spPr>
              <a:xfrm>
                <a:off x="1355341" y="4530124"/>
                <a:ext cx="6501829" cy="1838768"/>
              </a:xfrm>
              <a:prstGeom prst="rect">
                <a:avLst/>
              </a:prstGeom>
            </p:spPr>
          </p:pic>
          <p:pic>
            <p:nvPicPr>
              <p:cNvPr id="28" name="Picture 27">
                <a:extLst>
                  <a:ext uri="{FF2B5EF4-FFF2-40B4-BE49-F238E27FC236}">
                    <a16:creationId xmlns:a16="http://schemas.microsoft.com/office/drawing/2014/main" id="{BCA7936F-97CC-14CC-B8AC-50E5229E298E}"/>
                  </a:ext>
                </a:extLst>
              </p:cNvPr>
              <p:cNvPicPr>
                <a:picLocks noChangeAspect="1"/>
              </p:cNvPicPr>
              <p:nvPr/>
            </p:nvPicPr>
            <p:blipFill>
              <a:blip r:embed="rId10"/>
              <a:stretch>
                <a:fillRect/>
              </a:stretch>
            </p:blipFill>
            <p:spPr>
              <a:xfrm>
                <a:off x="3097566" y="5744995"/>
                <a:ext cx="1502581" cy="514828"/>
              </a:xfrm>
              <a:prstGeom prst="rect">
                <a:avLst/>
              </a:prstGeom>
            </p:spPr>
          </p:pic>
        </p:grpSp>
        <p:grpSp>
          <p:nvGrpSpPr>
            <p:cNvPr id="32" name="Group 31">
              <a:extLst>
                <a:ext uri="{FF2B5EF4-FFF2-40B4-BE49-F238E27FC236}">
                  <a16:creationId xmlns:a16="http://schemas.microsoft.com/office/drawing/2014/main" id="{875017F8-EDA2-E679-FA11-4600D87385A6}"/>
                </a:ext>
              </a:extLst>
            </p:cNvPr>
            <p:cNvGrpSpPr/>
            <p:nvPr/>
          </p:nvGrpSpPr>
          <p:grpSpPr>
            <a:xfrm>
              <a:off x="4600147" y="5333927"/>
              <a:ext cx="6222802" cy="1101412"/>
              <a:chOff x="4600147" y="5333927"/>
              <a:chExt cx="6222802" cy="1101412"/>
            </a:xfrm>
          </p:grpSpPr>
          <p:pic>
            <p:nvPicPr>
              <p:cNvPr id="26" name="Picture 25">
                <a:extLst>
                  <a:ext uri="{FF2B5EF4-FFF2-40B4-BE49-F238E27FC236}">
                    <a16:creationId xmlns:a16="http://schemas.microsoft.com/office/drawing/2014/main" id="{8BC0A8CC-EA13-2F97-97F3-74869B333826}"/>
                  </a:ext>
                </a:extLst>
              </p:cNvPr>
              <p:cNvPicPr>
                <a:picLocks noChangeAspect="1"/>
              </p:cNvPicPr>
              <p:nvPr/>
            </p:nvPicPr>
            <p:blipFill>
              <a:blip r:embed="rId11"/>
              <a:stretch>
                <a:fillRect/>
              </a:stretch>
            </p:blipFill>
            <p:spPr>
              <a:xfrm>
                <a:off x="4606256" y="5333927"/>
                <a:ext cx="6216693" cy="1101412"/>
              </a:xfrm>
              <a:prstGeom prst="rect">
                <a:avLst/>
              </a:prstGeom>
            </p:spPr>
          </p:pic>
          <p:sp>
            <p:nvSpPr>
              <p:cNvPr id="30" name="Rectangle 29">
                <a:extLst>
                  <a:ext uri="{FF2B5EF4-FFF2-40B4-BE49-F238E27FC236}">
                    <a16:creationId xmlns:a16="http://schemas.microsoft.com/office/drawing/2014/main" id="{B2A48764-9C53-A4C0-6A15-2D0022C80533}"/>
                  </a:ext>
                </a:extLst>
              </p:cNvPr>
              <p:cNvSpPr/>
              <p:nvPr/>
            </p:nvSpPr>
            <p:spPr>
              <a:xfrm flipV="1">
                <a:off x="9761221" y="5410295"/>
                <a:ext cx="922020" cy="99158"/>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CFCF04-EAD7-0D46-4038-0985A3888080}"/>
                  </a:ext>
                </a:extLst>
              </p:cNvPr>
              <p:cNvSpPr/>
              <p:nvPr/>
            </p:nvSpPr>
            <p:spPr>
              <a:xfrm flipV="1">
                <a:off x="4600147" y="5603946"/>
                <a:ext cx="4780073" cy="63960"/>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4" name="Content Placeholder 4" descr="A green and white machine&#10;&#10;Description automatically generated">
            <a:extLst>
              <a:ext uri="{FF2B5EF4-FFF2-40B4-BE49-F238E27FC236}">
                <a16:creationId xmlns:a16="http://schemas.microsoft.com/office/drawing/2014/main" id="{C078901C-51B7-59C4-2BF4-B0BAD1BA9B8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250592" y="5686914"/>
            <a:ext cx="651669" cy="875932"/>
          </a:xfrm>
          <a:prstGeom prst="rect">
            <a:avLst/>
          </a:prstGeom>
        </p:spPr>
      </p:pic>
    </p:spTree>
    <p:extLst>
      <p:ext uri="{BB962C8B-B14F-4D97-AF65-F5344CB8AC3E}">
        <p14:creationId xmlns:p14="http://schemas.microsoft.com/office/powerpoint/2010/main" val="78785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E4FB97-6D52-C3FB-CD79-DEB8C74C1B3A}"/>
              </a:ext>
            </a:extLst>
          </p:cNvPr>
          <p:cNvPicPr>
            <a:picLocks noChangeAspect="1"/>
          </p:cNvPicPr>
          <p:nvPr/>
        </p:nvPicPr>
        <p:blipFill>
          <a:blip r:embed="rId2"/>
          <a:stretch>
            <a:fillRect/>
          </a:stretch>
        </p:blipFill>
        <p:spPr>
          <a:xfrm>
            <a:off x="5009785" y="1311388"/>
            <a:ext cx="6539790" cy="4988380"/>
          </a:xfrm>
          <a:prstGeom prst="rect">
            <a:avLst/>
          </a:prstGeom>
        </p:spPr>
      </p:pic>
      <p:sp>
        <p:nvSpPr>
          <p:cNvPr id="6" name="Title 1">
            <a:extLst>
              <a:ext uri="{FF2B5EF4-FFF2-40B4-BE49-F238E27FC236}">
                <a16:creationId xmlns:a16="http://schemas.microsoft.com/office/drawing/2014/main" id="{045258BA-64C8-C1E6-53C0-69FED1ABE840}"/>
              </a:ext>
            </a:extLst>
          </p:cNvPr>
          <p:cNvSpPr txBox="1">
            <a:spLocks/>
          </p:cNvSpPr>
          <p:nvPr/>
        </p:nvSpPr>
        <p:spPr>
          <a:xfrm>
            <a:off x="641755" y="297707"/>
            <a:ext cx="10907820"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2800" dirty="0"/>
              <a:t>Communication: Creating coding tree – Maximizing for accuracy (cont’d)</a:t>
            </a:r>
            <a:endParaRPr lang="en-US" sz="2800" i="1" dirty="0"/>
          </a:p>
        </p:txBody>
      </p:sp>
      <p:sp>
        <p:nvSpPr>
          <p:cNvPr id="7" name="TextBox 6">
            <a:extLst>
              <a:ext uri="{FF2B5EF4-FFF2-40B4-BE49-F238E27FC236}">
                <a16:creationId xmlns:a16="http://schemas.microsoft.com/office/drawing/2014/main" id="{85DF0119-8B5C-9210-4467-876B80ECD840}"/>
              </a:ext>
            </a:extLst>
          </p:cNvPr>
          <p:cNvSpPr txBox="1"/>
          <p:nvPr/>
        </p:nvSpPr>
        <p:spPr>
          <a:xfrm>
            <a:off x="1308295" y="2769128"/>
            <a:ext cx="3488788" cy="923330"/>
          </a:xfrm>
          <a:prstGeom prst="rect">
            <a:avLst/>
          </a:prstGeom>
          <a:noFill/>
        </p:spPr>
        <p:txBody>
          <a:bodyPr wrap="square" rtlCol="0">
            <a:spAutoFit/>
          </a:bodyPr>
          <a:lstStyle/>
          <a:p>
            <a:r>
              <a:rPr lang="en-US" dirty="0"/>
              <a:t>Prompt engineering: few shot-learning + chain-of-thought inspired descriptions</a:t>
            </a:r>
          </a:p>
        </p:txBody>
      </p:sp>
    </p:spTree>
    <p:extLst>
      <p:ext uri="{BB962C8B-B14F-4D97-AF65-F5344CB8AC3E}">
        <p14:creationId xmlns:p14="http://schemas.microsoft.com/office/powerpoint/2010/main" val="930291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36E0CA-CE6B-206B-259B-9C991131AE06}"/>
              </a:ext>
            </a:extLst>
          </p:cNvPr>
          <p:cNvSpPr txBox="1">
            <a:spLocks/>
          </p:cNvSpPr>
          <p:nvPr/>
        </p:nvSpPr>
        <p:spPr>
          <a:xfrm>
            <a:off x="641755" y="297707"/>
            <a:ext cx="1090782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Communication: Creating coding tree – Full coding tree</a:t>
            </a:r>
            <a:endParaRPr lang="en-US" sz="3600" i="1" dirty="0"/>
          </a:p>
        </p:txBody>
      </p:sp>
      <p:pic>
        <p:nvPicPr>
          <p:cNvPr id="6" name="Picture 5" descr="A diagram of a company&#10;&#10;Description automatically generated">
            <a:extLst>
              <a:ext uri="{FF2B5EF4-FFF2-40B4-BE49-F238E27FC236}">
                <a16:creationId xmlns:a16="http://schemas.microsoft.com/office/drawing/2014/main" id="{780E27AF-74B8-FAB3-2973-CF7F6F896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386" y="961943"/>
            <a:ext cx="11589227" cy="5171572"/>
          </a:xfrm>
          <a:prstGeom prst="rect">
            <a:avLst/>
          </a:prstGeom>
        </p:spPr>
      </p:pic>
    </p:spTree>
    <p:extLst>
      <p:ext uri="{BB962C8B-B14F-4D97-AF65-F5344CB8AC3E}">
        <p14:creationId xmlns:p14="http://schemas.microsoft.com/office/powerpoint/2010/main" val="3975229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98102B0-BE78-9ADC-27EE-F9FAF43568E4}"/>
              </a:ext>
            </a:extLst>
          </p:cNvPr>
          <p:cNvSpPr txBox="1">
            <a:spLocks/>
          </p:cNvSpPr>
          <p:nvPr/>
        </p:nvSpPr>
        <p:spPr>
          <a:xfrm>
            <a:off x="641755" y="297707"/>
            <a:ext cx="10907820" cy="8001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Communication: Creating coding tree – Pruned tree details</a:t>
            </a:r>
            <a:endParaRPr lang="en-US" sz="3600" i="1" dirty="0"/>
          </a:p>
        </p:txBody>
      </p:sp>
      <p:pic>
        <p:nvPicPr>
          <p:cNvPr id="6" name="Picture 5">
            <a:extLst>
              <a:ext uri="{FF2B5EF4-FFF2-40B4-BE49-F238E27FC236}">
                <a16:creationId xmlns:a16="http://schemas.microsoft.com/office/drawing/2014/main" id="{0D0284A4-FC8C-5637-F743-445A5CD94B5B}"/>
              </a:ext>
            </a:extLst>
          </p:cNvPr>
          <p:cNvPicPr>
            <a:picLocks noChangeAspect="1"/>
          </p:cNvPicPr>
          <p:nvPr/>
        </p:nvPicPr>
        <p:blipFill>
          <a:blip r:embed="rId2"/>
          <a:stretch>
            <a:fillRect/>
          </a:stretch>
        </p:blipFill>
        <p:spPr>
          <a:xfrm>
            <a:off x="791890" y="1265531"/>
            <a:ext cx="10757685" cy="4818298"/>
          </a:xfrm>
          <a:prstGeom prst="rect">
            <a:avLst/>
          </a:prstGeom>
        </p:spPr>
      </p:pic>
    </p:spTree>
    <p:extLst>
      <p:ext uri="{BB962C8B-B14F-4D97-AF65-F5344CB8AC3E}">
        <p14:creationId xmlns:p14="http://schemas.microsoft.com/office/powerpoint/2010/main" val="3408449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E8BA16-3E30-1D2D-5BFC-E0659AFBDC76}"/>
              </a:ext>
            </a:extLst>
          </p:cNvPr>
          <p:cNvPicPr>
            <a:picLocks noChangeAspect="1"/>
          </p:cNvPicPr>
          <p:nvPr/>
        </p:nvPicPr>
        <p:blipFill>
          <a:blip r:embed="rId2"/>
          <a:stretch>
            <a:fillRect/>
          </a:stretch>
        </p:blipFill>
        <p:spPr>
          <a:xfrm>
            <a:off x="2853837" y="1774291"/>
            <a:ext cx="6287377" cy="4153480"/>
          </a:xfrm>
          <a:prstGeom prst="rect">
            <a:avLst/>
          </a:prstGeom>
        </p:spPr>
      </p:pic>
      <p:sp>
        <p:nvSpPr>
          <p:cNvPr id="8" name="Title 1">
            <a:extLst>
              <a:ext uri="{FF2B5EF4-FFF2-40B4-BE49-F238E27FC236}">
                <a16:creationId xmlns:a16="http://schemas.microsoft.com/office/drawing/2014/main" id="{E08710F4-49ED-B20F-0A4E-43DF9AF9831D}"/>
              </a:ext>
            </a:extLst>
          </p:cNvPr>
          <p:cNvSpPr txBox="1">
            <a:spLocks/>
          </p:cNvSpPr>
          <p:nvPr/>
        </p:nvSpPr>
        <p:spPr>
          <a:xfrm>
            <a:off x="641755" y="297707"/>
            <a:ext cx="10907820" cy="8001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Communication: Creating coding tree – Accuracy coding tasks</a:t>
            </a:r>
            <a:endParaRPr lang="en-US" sz="3600" i="1" dirty="0"/>
          </a:p>
        </p:txBody>
      </p:sp>
    </p:spTree>
    <p:extLst>
      <p:ext uri="{BB962C8B-B14F-4D97-AF65-F5344CB8AC3E}">
        <p14:creationId xmlns:p14="http://schemas.microsoft.com/office/powerpoint/2010/main" val="2517712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7BEA92-DCAB-8CC3-B302-3E3C724DE532}"/>
              </a:ext>
            </a:extLst>
          </p:cNvPr>
          <p:cNvPicPr>
            <a:picLocks noChangeAspect="1"/>
          </p:cNvPicPr>
          <p:nvPr/>
        </p:nvPicPr>
        <p:blipFill>
          <a:blip r:embed="rId2"/>
          <a:stretch>
            <a:fillRect/>
          </a:stretch>
        </p:blipFill>
        <p:spPr>
          <a:xfrm>
            <a:off x="3277877" y="1616117"/>
            <a:ext cx="5635573" cy="1691959"/>
          </a:xfrm>
          <a:prstGeom prst="rect">
            <a:avLst/>
          </a:prstGeom>
        </p:spPr>
      </p:pic>
      <p:sp>
        <p:nvSpPr>
          <p:cNvPr id="4" name="Title 1">
            <a:extLst>
              <a:ext uri="{FF2B5EF4-FFF2-40B4-BE49-F238E27FC236}">
                <a16:creationId xmlns:a16="http://schemas.microsoft.com/office/drawing/2014/main" id="{0E241F56-62B9-0C9F-3002-74DD544E1EBC}"/>
              </a:ext>
            </a:extLst>
          </p:cNvPr>
          <p:cNvSpPr txBox="1">
            <a:spLocks/>
          </p:cNvSpPr>
          <p:nvPr/>
        </p:nvSpPr>
        <p:spPr>
          <a:xfrm>
            <a:off x="641755" y="297707"/>
            <a:ext cx="1090782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Communication: Creating coding tree – Trees accuracy</a:t>
            </a:r>
            <a:endParaRPr lang="en-US" sz="3600" i="1" dirty="0"/>
          </a:p>
        </p:txBody>
      </p:sp>
      <p:pic>
        <p:nvPicPr>
          <p:cNvPr id="6" name="Picture 5">
            <a:extLst>
              <a:ext uri="{FF2B5EF4-FFF2-40B4-BE49-F238E27FC236}">
                <a16:creationId xmlns:a16="http://schemas.microsoft.com/office/drawing/2014/main" id="{14656B64-1F5E-D3C5-52D2-54C381326160}"/>
              </a:ext>
            </a:extLst>
          </p:cNvPr>
          <p:cNvPicPr>
            <a:picLocks noChangeAspect="1"/>
          </p:cNvPicPr>
          <p:nvPr/>
        </p:nvPicPr>
        <p:blipFill>
          <a:blip r:embed="rId3"/>
          <a:stretch>
            <a:fillRect/>
          </a:stretch>
        </p:blipFill>
        <p:spPr>
          <a:xfrm>
            <a:off x="517034" y="3961699"/>
            <a:ext cx="5578630" cy="2046216"/>
          </a:xfrm>
          <a:prstGeom prst="rect">
            <a:avLst/>
          </a:prstGeom>
        </p:spPr>
      </p:pic>
      <p:pic>
        <p:nvPicPr>
          <p:cNvPr id="9" name="Picture 8">
            <a:extLst>
              <a:ext uri="{FF2B5EF4-FFF2-40B4-BE49-F238E27FC236}">
                <a16:creationId xmlns:a16="http://schemas.microsoft.com/office/drawing/2014/main" id="{C15E6F39-58C0-86FA-FE82-903F6649A138}"/>
              </a:ext>
            </a:extLst>
          </p:cNvPr>
          <p:cNvPicPr>
            <a:picLocks noChangeAspect="1"/>
          </p:cNvPicPr>
          <p:nvPr/>
        </p:nvPicPr>
        <p:blipFill>
          <a:blip r:embed="rId4"/>
          <a:stretch>
            <a:fillRect/>
          </a:stretch>
        </p:blipFill>
        <p:spPr>
          <a:xfrm>
            <a:off x="6654468" y="3894042"/>
            <a:ext cx="5229955" cy="2181529"/>
          </a:xfrm>
          <a:prstGeom prst="rect">
            <a:avLst/>
          </a:prstGeom>
        </p:spPr>
      </p:pic>
      <p:sp>
        <p:nvSpPr>
          <p:cNvPr id="10" name="TextBox 9">
            <a:extLst>
              <a:ext uri="{FF2B5EF4-FFF2-40B4-BE49-F238E27FC236}">
                <a16:creationId xmlns:a16="http://schemas.microsoft.com/office/drawing/2014/main" id="{70726F68-575B-A0FD-9D35-15E6DE128E50}"/>
              </a:ext>
            </a:extLst>
          </p:cNvPr>
          <p:cNvSpPr txBox="1"/>
          <p:nvPr/>
        </p:nvSpPr>
        <p:spPr>
          <a:xfrm>
            <a:off x="4740812" y="1097807"/>
            <a:ext cx="3010486" cy="369332"/>
          </a:xfrm>
          <a:prstGeom prst="rect">
            <a:avLst/>
          </a:prstGeom>
          <a:noFill/>
        </p:spPr>
        <p:txBody>
          <a:bodyPr wrap="square" rtlCol="0">
            <a:spAutoFit/>
          </a:bodyPr>
          <a:lstStyle/>
          <a:p>
            <a:r>
              <a:rPr lang="it-IT" dirty="0"/>
              <a:t>Full coding </a:t>
            </a:r>
            <a:r>
              <a:rPr lang="it-IT" dirty="0" err="1"/>
              <a:t>tree</a:t>
            </a:r>
            <a:r>
              <a:rPr lang="it-IT" dirty="0"/>
              <a:t>:</a:t>
            </a:r>
            <a:endParaRPr lang="en-US" dirty="0"/>
          </a:p>
        </p:txBody>
      </p:sp>
      <p:sp>
        <p:nvSpPr>
          <p:cNvPr id="11" name="TextBox 10">
            <a:extLst>
              <a:ext uri="{FF2B5EF4-FFF2-40B4-BE49-F238E27FC236}">
                <a16:creationId xmlns:a16="http://schemas.microsoft.com/office/drawing/2014/main" id="{C93E3E08-1C48-7574-726C-DD5754BD986A}"/>
              </a:ext>
            </a:extLst>
          </p:cNvPr>
          <p:cNvSpPr txBox="1"/>
          <p:nvPr/>
        </p:nvSpPr>
        <p:spPr>
          <a:xfrm>
            <a:off x="2389163" y="3524710"/>
            <a:ext cx="1366911" cy="369332"/>
          </a:xfrm>
          <a:prstGeom prst="rect">
            <a:avLst/>
          </a:prstGeom>
          <a:noFill/>
        </p:spPr>
        <p:txBody>
          <a:bodyPr wrap="square" rtlCol="0">
            <a:spAutoFit/>
          </a:bodyPr>
          <a:lstStyle/>
          <a:p>
            <a:r>
              <a:rPr lang="it-IT" dirty="0" err="1"/>
              <a:t>Pruned</a:t>
            </a:r>
            <a:r>
              <a:rPr lang="it-IT" dirty="0"/>
              <a:t> </a:t>
            </a:r>
            <a:r>
              <a:rPr lang="it-IT" dirty="0" err="1"/>
              <a:t>tree</a:t>
            </a:r>
            <a:r>
              <a:rPr lang="it-IT" dirty="0"/>
              <a:t>:</a:t>
            </a:r>
            <a:endParaRPr lang="en-US" dirty="0"/>
          </a:p>
        </p:txBody>
      </p:sp>
      <p:sp>
        <p:nvSpPr>
          <p:cNvPr id="12" name="TextBox 11">
            <a:extLst>
              <a:ext uri="{FF2B5EF4-FFF2-40B4-BE49-F238E27FC236}">
                <a16:creationId xmlns:a16="http://schemas.microsoft.com/office/drawing/2014/main" id="{F3771D95-93CC-A5BE-5466-9BBD88EDFD16}"/>
              </a:ext>
            </a:extLst>
          </p:cNvPr>
          <p:cNvSpPr txBox="1"/>
          <p:nvPr/>
        </p:nvSpPr>
        <p:spPr>
          <a:xfrm>
            <a:off x="7057292" y="3543644"/>
            <a:ext cx="4164037" cy="369332"/>
          </a:xfrm>
          <a:prstGeom prst="rect">
            <a:avLst/>
          </a:prstGeom>
          <a:noFill/>
        </p:spPr>
        <p:txBody>
          <a:bodyPr wrap="square" rtlCol="0">
            <a:spAutoFit/>
          </a:bodyPr>
          <a:lstStyle/>
          <a:p>
            <a:r>
              <a:rPr lang="it-IT" dirty="0" err="1"/>
              <a:t>Pruned</a:t>
            </a:r>
            <a:r>
              <a:rPr lang="it-IT" dirty="0"/>
              <a:t> </a:t>
            </a:r>
            <a:r>
              <a:rPr lang="it-IT" dirty="0" err="1"/>
              <a:t>tree</a:t>
            </a:r>
            <a:r>
              <a:rPr lang="it-IT" dirty="0"/>
              <a:t> + first coding </a:t>
            </a:r>
            <a:r>
              <a:rPr lang="it-IT" dirty="0" err="1"/>
              <a:t>done</a:t>
            </a:r>
            <a:r>
              <a:rPr lang="it-IT" dirty="0"/>
              <a:t> by hand:</a:t>
            </a:r>
            <a:endParaRPr lang="en-US" dirty="0"/>
          </a:p>
        </p:txBody>
      </p:sp>
    </p:spTree>
    <p:extLst>
      <p:ext uri="{BB962C8B-B14F-4D97-AF65-F5344CB8AC3E}">
        <p14:creationId xmlns:p14="http://schemas.microsoft.com/office/powerpoint/2010/main" val="566297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FB3D33-A106-9E67-6C07-9CA197843703}"/>
              </a:ext>
            </a:extLst>
          </p:cNvPr>
          <p:cNvPicPr>
            <a:picLocks noChangeAspect="1"/>
          </p:cNvPicPr>
          <p:nvPr/>
        </p:nvPicPr>
        <p:blipFill>
          <a:blip r:embed="rId2"/>
          <a:stretch>
            <a:fillRect/>
          </a:stretch>
        </p:blipFill>
        <p:spPr>
          <a:xfrm>
            <a:off x="667399" y="1463017"/>
            <a:ext cx="5428601" cy="4706926"/>
          </a:xfrm>
          <a:prstGeom prst="rect">
            <a:avLst/>
          </a:prstGeom>
        </p:spPr>
      </p:pic>
      <p:pic>
        <p:nvPicPr>
          <p:cNvPr id="7" name="Picture 6">
            <a:extLst>
              <a:ext uri="{FF2B5EF4-FFF2-40B4-BE49-F238E27FC236}">
                <a16:creationId xmlns:a16="http://schemas.microsoft.com/office/drawing/2014/main" id="{00030914-805B-91C3-0DB8-1BEA1394858E}"/>
              </a:ext>
            </a:extLst>
          </p:cNvPr>
          <p:cNvPicPr>
            <a:picLocks noChangeAspect="1"/>
          </p:cNvPicPr>
          <p:nvPr/>
        </p:nvPicPr>
        <p:blipFill>
          <a:blip r:embed="rId3"/>
          <a:stretch>
            <a:fillRect/>
          </a:stretch>
        </p:blipFill>
        <p:spPr>
          <a:xfrm>
            <a:off x="6096000" y="1818412"/>
            <a:ext cx="5538451" cy="3221176"/>
          </a:xfrm>
          <a:prstGeom prst="rect">
            <a:avLst/>
          </a:prstGeom>
        </p:spPr>
      </p:pic>
      <p:sp>
        <p:nvSpPr>
          <p:cNvPr id="8" name="Title 1">
            <a:extLst>
              <a:ext uri="{FF2B5EF4-FFF2-40B4-BE49-F238E27FC236}">
                <a16:creationId xmlns:a16="http://schemas.microsoft.com/office/drawing/2014/main" id="{84514E7D-7CEC-2F65-D609-3FE767DB5F9D}"/>
              </a:ext>
            </a:extLst>
          </p:cNvPr>
          <p:cNvSpPr txBox="1">
            <a:spLocks/>
          </p:cNvSpPr>
          <p:nvPr/>
        </p:nvSpPr>
        <p:spPr>
          <a:xfrm>
            <a:off x="642090" y="485220"/>
            <a:ext cx="10907820" cy="80010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Communication: Creating coding tree – Examples of ChatGPT interaction</a:t>
            </a:r>
            <a:endParaRPr lang="en-US" sz="3600" i="1" dirty="0"/>
          </a:p>
        </p:txBody>
      </p:sp>
    </p:spTree>
    <p:extLst>
      <p:ext uri="{BB962C8B-B14F-4D97-AF65-F5344CB8AC3E}">
        <p14:creationId xmlns:p14="http://schemas.microsoft.com/office/powerpoint/2010/main" val="4185828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A3B4C9-F3CE-B9BE-75A3-9824019B80C8}"/>
              </a:ext>
            </a:extLst>
          </p:cNvPr>
          <p:cNvSpPr txBox="1">
            <a:spLocks/>
          </p:cNvSpPr>
          <p:nvPr/>
        </p:nvSpPr>
        <p:spPr>
          <a:xfrm>
            <a:off x="642090" y="485220"/>
            <a:ext cx="1090782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Communication: Summary of running deductive coding</a:t>
            </a:r>
            <a:endParaRPr lang="en-US" sz="3600" i="1" dirty="0"/>
          </a:p>
        </p:txBody>
      </p:sp>
      <p:pic>
        <p:nvPicPr>
          <p:cNvPr id="6" name="Picture 5">
            <a:extLst>
              <a:ext uri="{FF2B5EF4-FFF2-40B4-BE49-F238E27FC236}">
                <a16:creationId xmlns:a16="http://schemas.microsoft.com/office/drawing/2014/main" id="{CFA84851-3848-BFF6-E787-D141104DC3D3}"/>
              </a:ext>
            </a:extLst>
          </p:cNvPr>
          <p:cNvPicPr>
            <a:picLocks noChangeAspect="1"/>
          </p:cNvPicPr>
          <p:nvPr/>
        </p:nvPicPr>
        <p:blipFill>
          <a:blip r:embed="rId3"/>
          <a:stretch>
            <a:fillRect/>
          </a:stretch>
        </p:blipFill>
        <p:spPr>
          <a:xfrm>
            <a:off x="2622100" y="1252339"/>
            <a:ext cx="6575909" cy="5120441"/>
          </a:xfrm>
          <a:prstGeom prst="rect">
            <a:avLst/>
          </a:prstGeom>
        </p:spPr>
      </p:pic>
    </p:spTree>
    <p:extLst>
      <p:ext uri="{BB962C8B-B14F-4D97-AF65-F5344CB8AC3E}">
        <p14:creationId xmlns:p14="http://schemas.microsoft.com/office/powerpoint/2010/main" val="25960122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8404BC-8BBC-BDD5-653A-AAE1539EC7F8}"/>
              </a:ext>
            </a:extLst>
          </p:cNvPr>
          <p:cNvPicPr>
            <a:picLocks noChangeAspect="1"/>
          </p:cNvPicPr>
          <p:nvPr/>
        </p:nvPicPr>
        <p:blipFill>
          <a:blip r:embed="rId2"/>
          <a:stretch>
            <a:fillRect/>
          </a:stretch>
        </p:blipFill>
        <p:spPr>
          <a:xfrm>
            <a:off x="2813538" y="1101366"/>
            <a:ext cx="6807204" cy="5381371"/>
          </a:xfrm>
          <a:prstGeom prst="rect">
            <a:avLst/>
          </a:prstGeom>
        </p:spPr>
      </p:pic>
      <p:sp>
        <p:nvSpPr>
          <p:cNvPr id="6" name="Title 1">
            <a:extLst>
              <a:ext uri="{FF2B5EF4-FFF2-40B4-BE49-F238E27FC236}">
                <a16:creationId xmlns:a16="http://schemas.microsoft.com/office/drawing/2014/main" id="{26BE7D92-2ABD-E872-CEDD-0EF8E03D679E}"/>
              </a:ext>
            </a:extLst>
          </p:cNvPr>
          <p:cNvSpPr txBox="1">
            <a:spLocks/>
          </p:cNvSpPr>
          <p:nvPr/>
        </p:nvSpPr>
        <p:spPr>
          <a:xfrm>
            <a:off x="642090" y="485220"/>
            <a:ext cx="10907820" cy="80010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Communication: Summary of running deductive coding (cont’d)</a:t>
            </a:r>
            <a:endParaRPr lang="en-US" sz="3600" i="1" dirty="0"/>
          </a:p>
        </p:txBody>
      </p:sp>
    </p:spTree>
    <p:extLst>
      <p:ext uri="{BB962C8B-B14F-4D97-AF65-F5344CB8AC3E}">
        <p14:creationId xmlns:p14="http://schemas.microsoft.com/office/powerpoint/2010/main" val="42731762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82CD7B-DE8A-C755-C450-811FE7E8A3FE}"/>
              </a:ext>
            </a:extLst>
          </p:cNvPr>
          <p:cNvSpPr txBox="1">
            <a:spLocks/>
          </p:cNvSpPr>
          <p:nvPr/>
        </p:nvSpPr>
        <p:spPr>
          <a:xfrm>
            <a:off x="641755" y="297707"/>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Lobbying: existing methods</a:t>
            </a:r>
            <a:endParaRPr lang="en-US" sz="3600" i="1" dirty="0"/>
          </a:p>
        </p:txBody>
      </p:sp>
      <p:sp>
        <p:nvSpPr>
          <p:cNvPr id="6" name="TextBox 5">
            <a:extLst>
              <a:ext uri="{FF2B5EF4-FFF2-40B4-BE49-F238E27FC236}">
                <a16:creationId xmlns:a16="http://schemas.microsoft.com/office/drawing/2014/main" id="{5F68A23A-824B-C1C6-0EEE-AFBC0AAEB894}"/>
              </a:ext>
            </a:extLst>
          </p:cNvPr>
          <p:cNvSpPr txBox="1"/>
          <p:nvPr/>
        </p:nvSpPr>
        <p:spPr>
          <a:xfrm>
            <a:off x="1496127" y="1582340"/>
            <a:ext cx="8164125"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0000"/>
                </a:solidFill>
                <a:latin typeface="Calibri" panose="020F0502020204030204" pitchFamily="34" charset="0"/>
              </a:rPr>
              <a:t>P</a:t>
            </a:r>
            <a:r>
              <a:rPr lang="en-US" sz="1800" b="0" i="0" u="none" strike="noStrike" baseline="0" dirty="0">
                <a:solidFill>
                  <a:srgbClr val="000000"/>
                </a:solidFill>
                <a:latin typeface="Calibri" panose="020F0502020204030204" pitchFamily="34" charset="0"/>
              </a:rPr>
              <a:t>apers on US lobbying show that lobbying related to climate change can be studied quantitatively in a simple way</a:t>
            </a: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The papers that studied lobbying in the EU around climate regulations don’t have the goal of quantifying the lobbying activities because they use more qualitative analysis</a:t>
            </a: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The Transparency Register could be used for this purpose since it contains a variety of data that has been already used quantitatively for studies on lobbying in general or in other sectors. </a:t>
            </a:r>
            <a:endParaRPr lang="en-US" dirty="0"/>
          </a:p>
        </p:txBody>
      </p:sp>
    </p:spTree>
    <p:extLst>
      <p:ext uri="{BB962C8B-B14F-4D97-AF65-F5344CB8AC3E}">
        <p14:creationId xmlns:p14="http://schemas.microsoft.com/office/powerpoint/2010/main" val="804032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243B8-0FE2-4B03-2D12-BB05CF67B488}"/>
              </a:ext>
            </a:extLst>
          </p:cNvPr>
          <p:cNvSpPr txBox="1">
            <a:spLocks/>
          </p:cNvSpPr>
          <p:nvPr/>
        </p:nvSpPr>
        <p:spPr>
          <a:xfrm>
            <a:off x="641755" y="297707"/>
            <a:ext cx="1103443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Lobbying: creating method – Example of data from TR</a:t>
            </a:r>
            <a:endParaRPr lang="en-US" sz="3600" i="1" dirty="0"/>
          </a:p>
        </p:txBody>
      </p:sp>
      <p:sp>
        <p:nvSpPr>
          <p:cNvPr id="6" name="TextBox 5">
            <a:extLst>
              <a:ext uri="{FF2B5EF4-FFF2-40B4-BE49-F238E27FC236}">
                <a16:creationId xmlns:a16="http://schemas.microsoft.com/office/drawing/2014/main" id="{405442AD-94AA-1B25-90BA-79BA8D5F0206}"/>
              </a:ext>
            </a:extLst>
          </p:cNvPr>
          <p:cNvSpPr txBox="1"/>
          <p:nvPr/>
        </p:nvSpPr>
        <p:spPr>
          <a:xfrm>
            <a:off x="515815" y="1097807"/>
            <a:ext cx="10386647" cy="646331"/>
          </a:xfrm>
          <a:prstGeom prst="rect">
            <a:avLst/>
          </a:prstGeom>
          <a:noFill/>
        </p:spPr>
        <p:txBody>
          <a:bodyPr wrap="square">
            <a:spAutoFit/>
          </a:bodyPr>
          <a:lstStyle/>
          <a:p>
            <a:r>
              <a:rPr lang="en-US" dirty="0"/>
              <a:t>Homepage: </a:t>
            </a:r>
            <a:r>
              <a:rPr lang="en-US" dirty="0">
                <a:hlinkClick r:id="rId3"/>
              </a:rPr>
              <a:t>https://ec.europa.eu/transparencyregister/public/homePage.do?redir=false&amp;locale=en</a:t>
            </a:r>
            <a:endParaRPr lang="en-US" dirty="0"/>
          </a:p>
          <a:p>
            <a:r>
              <a:rPr lang="en-US" dirty="0"/>
              <a:t>Shell: </a:t>
            </a:r>
            <a:r>
              <a:rPr lang="en-US" dirty="0">
                <a:hlinkClick r:id="rId4"/>
              </a:rPr>
              <a:t>https://ec.europa.eu/transparencyregister/public/consultation/displaylobbyist.do?id=05032108616-26</a:t>
            </a:r>
            <a:endParaRPr lang="en-US" dirty="0"/>
          </a:p>
        </p:txBody>
      </p:sp>
      <p:pic>
        <p:nvPicPr>
          <p:cNvPr id="3" name="Picture 2">
            <a:extLst>
              <a:ext uri="{FF2B5EF4-FFF2-40B4-BE49-F238E27FC236}">
                <a16:creationId xmlns:a16="http://schemas.microsoft.com/office/drawing/2014/main" id="{CFFA448F-F105-3122-D416-E9BC76544002}"/>
              </a:ext>
            </a:extLst>
          </p:cNvPr>
          <p:cNvPicPr>
            <a:picLocks noChangeAspect="1"/>
          </p:cNvPicPr>
          <p:nvPr/>
        </p:nvPicPr>
        <p:blipFill>
          <a:blip r:embed="rId5"/>
          <a:stretch>
            <a:fillRect/>
          </a:stretch>
        </p:blipFill>
        <p:spPr>
          <a:xfrm>
            <a:off x="388536" y="1897907"/>
            <a:ext cx="6237347" cy="4593637"/>
          </a:xfrm>
          <a:prstGeom prst="rect">
            <a:avLst/>
          </a:prstGeom>
        </p:spPr>
      </p:pic>
      <p:pic>
        <p:nvPicPr>
          <p:cNvPr id="7" name="Picture 6">
            <a:extLst>
              <a:ext uri="{FF2B5EF4-FFF2-40B4-BE49-F238E27FC236}">
                <a16:creationId xmlns:a16="http://schemas.microsoft.com/office/drawing/2014/main" id="{99D63149-9C0D-F86E-0158-CB79D8A68CC7}"/>
              </a:ext>
            </a:extLst>
          </p:cNvPr>
          <p:cNvPicPr>
            <a:picLocks noChangeAspect="1"/>
          </p:cNvPicPr>
          <p:nvPr/>
        </p:nvPicPr>
        <p:blipFill>
          <a:blip r:embed="rId6"/>
          <a:stretch>
            <a:fillRect/>
          </a:stretch>
        </p:blipFill>
        <p:spPr>
          <a:xfrm>
            <a:off x="4820859" y="4063994"/>
            <a:ext cx="6982605" cy="2496299"/>
          </a:xfrm>
          <a:prstGeom prst="rect">
            <a:avLst/>
          </a:prstGeom>
        </p:spPr>
      </p:pic>
    </p:spTree>
    <p:extLst>
      <p:ext uri="{BB962C8B-B14F-4D97-AF65-F5344CB8AC3E}">
        <p14:creationId xmlns:p14="http://schemas.microsoft.com/office/powerpoint/2010/main" val="2930256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E100E-7C8A-B176-10B6-7E57C02527AC}"/>
              </a:ext>
            </a:extLst>
          </p:cNvPr>
          <p:cNvSpPr>
            <a:spLocks noGrp="1"/>
          </p:cNvSpPr>
          <p:nvPr>
            <p:ph type="title"/>
          </p:nvPr>
        </p:nvSpPr>
        <p:spPr>
          <a:xfrm>
            <a:off x="622300" y="393700"/>
            <a:ext cx="3619500" cy="800100"/>
          </a:xfrm>
        </p:spPr>
        <p:txBody>
          <a:bodyPr/>
          <a:lstStyle/>
          <a:p>
            <a:r>
              <a:rPr lang="en-US"/>
              <a:t>Greenwashing</a:t>
            </a:r>
          </a:p>
        </p:txBody>
      </p:sp>
      <p:pic>
        <p:nvPicPr>
          <p:cNvPr id="1026" name="Picture 2" descr="H&amp;M Conscious Collection | IKBENIRISNIET">
            <a:extLst>
              <a:ext uri="{FF2B5EF4-FFF2-40B4-BE49-F238E27FC236}">
                <a16:creationId xmlns:a16="http://schemas.microsoft.com/office/drawing/2014/main" id="{EC8F8774-99CB-7899-82BF-90F08307A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00" y="1193800"/>
            <a:ext cx="4445000" cy="2882305"/>
          </a:xfrm>
          <a:prstGeom prst="rect">
            <a:avLst/>
          </a:prstGeom>
          <a:noFill/>
          <a:effectLst>
            <a:outerShdw sx="1000" sy="1000" algn="ctr" rotWithShape="0">
              <a:srgbClr val="000000"/>
            </a:outerShdw>
          </a:effectLst>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D80284F0-6BB9-A018-6115-BB9FFAA5C8FC}"/>
              </a:ext>
            </a:extLst>
          </p:cNvPr>
          <p:cNvGrpSpPr/>
          <p:nvPr/>
        </p:nvGrpSpPr>
        <p:grpSpPr>
          <a:xfrm>
            <a:off x="1966508" y="2577847"/>
            <a:ext cx="5158194" cy="2025904"/>
            <a:chOff x="1966508" y="2577847"/>
            <a:chExt cx="5158194" cy="2025904"/>
          </a:xfrm>
        </p:grpSpPr>
        <p:pic>
          <p:nvPicPr>
            <p:cNvPr id="5" name="Picture 4">
              <a:extLst>
                <a:ext uri="{FF2B5EF4-FFF2-40B4-BE49-F238E27FC236}">
                  <a16:creationId xmlns:a16="http://schemas.microsoft.com/office/drawing/2014/main" id="{705A976F-6D58-2D5A-17CA-9193C73EBA16}"/>
                </a:ext>
              </a:extLst>
            </p:cNvPr>
            <p:cNvPicPr>
              <a:picLocks noChangeAspect="1"/>
            </p:cNvPicPr>
            <p:nvPr/>
          </p:nvPicPr>
          <p:blipFill rotWithShape="1">
            <a:blip r:embed="rId4"/>
            <a:srcRect b="37180"/>
            <a:stretch/>
          </p:blipFill>
          <p:spPr>
            <a:xfrm>
              <a:off x="1966508" y="2577847"/>
              <a:ext cx="5158194" cy="2025904"/>
            </a:xfrm>
            <a:prstGeom prst="rect">
              <a:avLst/>
            </a:prstGeom>
          </p:spPr>
        </p:pic>
        <p:sp>
          <p:nvSpPr>
            <p:cNvPr id="6" name="Rectangle 5">
              <a:extLst>
                <a:ext uri="{FF2B5EF4-FFF2-40B4-BE49-F238E27FC236}">
                  <a16:creationId xmlns:a16="http://schemas.microsoft.com/office/drawing/2014/main" id="{1AF6A338-70C8-7A82-B130-F9581FD31C67}"/>
                </a:ext>
              </a:extLst>
            </p:cNvPr>
            <p:cNvSpPr/>
            <p:nvPr/>
          </p:nvSpPr>
          <p:spPr>
            <a:xfrm flipV="1">
              <a:off x="2086500" y="3640551"/>
              <a:ext cx="1733026" cy="83723"/>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2DFD46D-FDC1-B547-270D-FC1CB83CA143}"/>
                </a:ext>
              </a:extLst>
            </p:cNvPr>
            <p:cNvSpPr/>
            <p:nvPr/>
          </p:nvSpPr>
          <p:spPr>
            <a:xfrm flipV="1">
              <a:off x="6258189" y="3653836"/>
              <a:ext cx="733161" cy="70438"/>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101346-3264-B42D-9358-A6A609CE437D}"/>
                </a:ext>
              </a:extLst>
            </p:cNvPr>
            <p:cNvSpPr/>
            <p:nvPr/>
          </p:nvSpPr>
          <p:spPr>
            <a:xfrm flipV="1">
              <a:off x="2111640" y="3829750"/>
              <a:ext cx="622036" cy="83723"/>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4C630D8-1C50-625E-1DB6-5B5585F5F20C}"/>
                </a:ext>
              </a:extLst>
            </p:cNvPr>
            <p:cNvSpPr/>
            <p:nvPr/>
          </p:nvSpPr>
          <p:spPr>
            <a:xfrm flipV="1">
              <a:off x="2086500" y="4252704"/>
              <a:ext cx="4838175" cy="70436"/>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154CCBD-9843-171A-D942-9099C5DF10EB}"/>
                </a:ext>
              </a:extLst>
            </p:cNvPr>
            <p:cNvSpPr/>
            <p:nvPr/>
          </p:nvSpPr>
          <p:spPr>
            <a:xfrm flipV="1">
              <a:off x="2086500" y="4429304"/>
              <a:ext cx="894826" cy="45719"/>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718E3B3-F219-F4D3-A43A-9693502F48A1}"/>
                </a:ext>
              </a:extLst>
            </p:cNvPr>
            <p:cNvPicPr>
              <a:picLocks noChangeAspect="1"/>
            </p:cNvPicPr>
            <p:nvPr/>
          </p:nvPicPr>
          <p:blipFill rotWithShape="1">
            <a:blip r:embed="rId5"/>
            <a:srcRect l="4729" t="15817" r="4727" b="25216"/>
            <a:stretch/>
          </p:blipFill>
          <p:spPr>
            <a:xfrm>
              <a:off x="5956299" y="2896766"/>
              <a:ext cx="1035051" cy="219075"/>
            </a:xfrm>
            <a:prstGeom prst="rect">
              <a:avLst/>
            </a:prstGeom>
          </p:spPr>
        </p:pic>
      </p:grpSp>
      <p:sp>
        <p:nvSpPr>
          <p:cNvPr id="35" name="Rectangle 34">
            <a:extLst>
              <a:ext uri="{FF2B5EF4-FFF2-40B4-BE49-F238E27FC236}">
                <a16:creationId xmlns:a16="http://schemas.microsoft.com/office/drawing/2014/main" id="{8F612952-ED9A-7788-878E-28BEE6C2CD1B}"/>
              </a:ext>
            </a:extLst>
          </p:cNvPr>
          <p:cNvSpPr/>
          <p:nvPr/>
        </p:nvSpPr>
        <p:spPr>
          <a:xfrm>
            <a:off x="502493" y="1068315"/>
            <a:ext cx="6254192" cy="3959547"/>
          </a:xfrm>
          <a:prstGeom prst="rect">
            <a:avLst/>
          </a:prstGeom>
          <a:solidFill>
            <a:schemeClr val="bg1">
              <a:alpha val="7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39B70D53-4D26-6453-8D9B-E7C87AA7E9EA}"/>
              </a:ext>
            </a:extLst>
          </p:cNvPr>
          <p:cNvGrpSpPr/>
          <p:nvPr/>
        </p:nvGrpSpPr>
        <p:grpSpPr>
          <a:xfrm>
            <a:off x="5730898" y="669365"/>
            <a:ext cx="5846872" cy="5753541"/>
            <a:chOff x="5730898" y="669365"/>
            <a:chExt cx="5846872" cy="5753541"/>
          </a:xfrm>
        </p:grpSpPr>
        <p:grpSp>
          <p:nvGrpSpPr>
            <p:cNvPr id="19" name="Group 18">
              <a:extLst>
                <a:ext uri="{FF2B5EF4-FFF2-40B4-BE49-F238E27FC236}">
                  <a16:creationId xmlns:a16="http://schemas.microsoft.com/office/drawing/2014/main" id="{81270AB8-3A00-0485-5C49-35E471E49005}"/>
                </a:ext>
              </a:extLst>
            </p:cNvPr>
            <p:cNvGrpSpPr/>
            <p:nvPr/>
          </p:nvGrpSpPr>
          <p:grpSpPr>
            <a:xfrm>
              <a:off x="5730898" y="669365"/>
              <a:ext cx="5704958" cy="3236175"/>
              <a:chOff x="5730898" y="669365"/>
              <a:chExt cx="5704958" cy="3236175"/>
            </a:xfrm>
          </p:grpSpPr>
          <p:pic>
            <p:nvPicPr>
              <p:cNvPr id="15" name="Picture 14">
                <a:extLst>
                  <a:ext uri="{FF2B5EF4-FFF2-40B4-BE49-F238E27FC236}">
                    <a16:creationId xmlns:a16="http://schemas.microsoft.com/office/drawing/2014/main" id="{7B42D105-8AE2-4882-27DF-DEFAFD1EAB8F}"/>
                  </a:ext>
                </a:extLst>
              </p:cNvPr>
              <p:cNvPicPr>
                <a:picLocks noChangeAspect="1"/>
              </p:cNvPicPr>
              <p:nvPr/>
            </p:nvPicPr>
            <p:blipFill rotWithShape="1">
              <a:blip r:embed="rId6"/>
              <a:srcRect b="71386"/>
              <a:stretch/>
            </p:blipFill>
            <p:spPr>
              <a:xfrm>
                <a:off x="5730898" y="669365"/>
                <a:ext cx="5704958" cy="1107899"/>
              </a:xfrm>
              <a:prstGeom prst="rect">
                <a:avLst/>
              </a:prstGeom>
            </p:spPr>
          </p:pic>
          <p:pic>
            <p:nvPicPr>
              <p:cNvPr id="18" name="Picture 17">
                <a:extLst>
                  <a:ext uri="{FF2B5EF4-FFF2-40B4-BE49-F238E27FC236}">
                    <a16:creationId xmlns:a16="http://schemas.microsoft.com/office/drawing/2014/main" id="{0AFA6195-B67A-4814-1850-20E3040CB397}"/>
                  </a:ext>
                </a:extLst>
              </p:cNvPr>
              <p:cNvPicPr>
                <a:picLocks noChangeAspect="1"/>
              </p:cNvPicPr>
              <p:nvPr/>
            </p:nvPicPr>
            <p:blipFill rotWithShape="1">
              <a:blip r:embed="rId6"/>
              <a:srcRect t="44520"/>
              <a:stretch/>
            </p:blipFill>
            <p:spPr>
              <a:xfrm>
                <a:off x="5730898" y="1757415"/>
                <a:ext cx="5704958" cy="2148125"/>
              </a:xfrm>
              <a:prstGeom prst="rect">
                <a:avLst/>
              </a:prstGeom>
            </p:spPr>
          </p:pic>
        </p:grpSp>
        <p:grpSp>
          <p:nvGrpSpPr>
            <p:cNvPr id="33" name="Group 32">
              <a:extLst>
                <a:ext uri="{FF2B5EF4-FFF2-40B4-BE49-F238E27FC236}">
                  <a16:creationId xmlns:a16="http://schemas.microsoft.com/office/drawing/2014/main" id="{76323BD6-1508-043D-3B4C-762DD47C734A}"/>
                </a:ext>
              </a:extLst>
            </p:cNvPr>
            <p:cNvGrpSpPr/>
            <p:nvPr/>
          </p:nvGrpSpPr>
          <p:grpSpPr>
            <a:xfrm>
              <a:off x="5939132" y="3416945"/>
              <a:ext cx="5638638" cy="2661883"/>
              <a:chOff x="5939132" y="3416945"/>
              <a:chExt cx="5638638" cy="2661883"/>
            </a:xfrm>
          </p:grpSpPr>
          <p:pic>
            <p:nvPicPr>
              <p:cNvPr id="17" name="Picture 16">
                <a:extLst>
                  <a:ext uri="{FF2B5EF4-FFF2-40B4-BE49-F238E27FC236}">
                    <a16:creationId xmlns:a16="http://schemas.microsoft.com/office/drawing/2014/main" id="{DEFAB72D-1530-45A3-35A7-689CCCAAD02F}"/>
                  </a:ext>
                </a:extLst>
              </p:cNvPr>
              <p:cNvPicPr>
                <a:picLocks noChangeAspect="1"/>
              </p:cNvPicPr>
              <p:nvPr/>
            </p:nvPicPr>
            <p:blipFill>
              <a:blip r:embed="rId7"/>
              <a:stretch>
                <a:fillRect/>
              </a:stretch>
            </p:blipFill>
            <p:spPr>
              <a:xfrm>
                <a:off x="5939132" y="3416945"/>
                <a:ext cx="5499853" cy="1459508"/>
              </a:xfrm>
              <a:prstGeom prst="rect">
                <a:avLst/>
              </a:prstGeom>
            </p:spPr>
          </p:pic>
          <p:pic>
            <p:nvPicPr>
              <p:cNvPr id="23" name="Picture 22">
                <a:extLst>
                  <a:ext uri="{FF2B5EF4-FFF2-40B4-BE49-F238E27FC236}">
                    <a16:creationId xmlns:a16="http://schemas.microsoft.com/office/drawing/2014/main" id="{B30ED747-CA70-D047-F63D-4885CAAFB8D2}"/>
                  </a:ext>
                </a:extLst>
              </p:cNvPr>
              <p:cNvPicPr>
                <a:picLocks noChangeAspect="1"/>
              </p:cNvPicPr>
              <p:nvPr/>
            </p:nvPicPr>
            <p:blipFill rotWithShape="1">
              <a:blip r:embed="rId8"/>
              <a:srcRect t="39916"/>
              <a:stretch/>
            </p:blipFill>
            <p:spPr>
              <a:xfrm>
                <a:off x="5939132" y="4970929"/>
                <a:ext cx="5638638" cy="1107899"/>
              </a:xfrm>
              <a:prstGeom prst="rect">
                <a:avLst/>
              </a:prstGeom>
            </p:spPr>
          </p:pic>
          <p:sp>
            <p:nvSpPr>
              <p:cNvPr id="24" name="Rectangle 23">
                <a:extLst>
                  <a:ext uri="{FF2B5EF4-FFF2-40B4-BE49-F238E27FC236}">
                    <a16:creationId xmlns:a16="http://schemas.microsoft.com/office/drawing/2014/main" id="{4808FA84-7392-9C56-09BA-0896B588F6B7}"/>
                  </a:ext>
                </a:extLst>
              </p:cNvPr>
              <p:cNvSpPr/>
              <p:nvPr/>
            </p:nvSpPr>
            <p:spPr>
              <a:xfrm flipV="1">
                <a:off x="7703126" y="5328691"/>
                <a:ext cx="3732729" cy="102290"/>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DE6F4E0-CA9A-9B51-82DB-0E91DD7EE950}"/>
                  </a:ext>
                </a:extLst>
              </p:cNvPr>
              <p:cNvSpPr/>
              <p:nvPr/>
            </p:nvSpPr>
            <p:spPr>
              <a:xfrm flipV="1">
                <a:off x="5976495" y="3936234"/>
                <a:ext cx="1014855" cy="63782"/>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43C9606-A7A9-FDF1-A2EB-008D9B2201A0}"/>
                  </a:ext>
                </a:extLst>
              </p:cNvPr>
              <p:cNvSpPr/>
              <p:nvPr/>
            </p:nvSpPr>
            <p:spPr>
              <a:xfrm flipV="1">
                <a:off x="10082471" y="3526939"/>
                <a:ext cx="894863" cy="70438"/>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5DF5696-573B-CB51-337E-502DD89BA1FB}"/>
                  </a:ext>
                </a:extLst>
              </p:cNvPr>
              <p:cNvSpPr/>
              <p:nvPr/>
            </p:nvSpPr>
            <p:spPr>
              <a:xfrm flipV="1">
                <a:off x="5976496" y="5529252"/>
                <a:ext cx="1560378" cy="139888"/>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a:extLst>
                <a:ext uri="{FF2B5EF4-FFF2-40B4-BE49-F238E27FC236}">
                  <a16:creationId xmlns:a16="http://schemas.microsoft.com/office/drawing/2014/main" id="{19F7F2FD-373B-9E33-1CE3-B9D037B41D36}"/>
                </a:ext>
              </a:extLst>
            </p:cNvPr>
            <p:cNvPicPr>
              <a:picLocks noChangeAspect="1"/>
            </p:cNvPicPr>
            <p:nvPr/>
          </p:nvPicPr>
          <p:blipFill>
            <a:blip r:embed="rId9"/>
            <a:stretch>
              <a:fillRect/>
            </a:stretch>
          </p:blipFill>
          <p:spPr>
            <a:xfrm>
              <a:off x="9429041" y="1554595"/>
              <a:ext cx="1912059" cy="665325"/>
            </a:xfrm>
            <a:prstGeom prst="rect">
              <a:avLst/>
            </a:prstGeom>
          </p:spPr>
        </p:pic>
        <p:pic>
          <p:nvPicPr>
            <p:cNvPr id="32" name="Picture 31">
              <a:extLst>
                <a:ext uri="{FF2B5EF4-FFF2-40B4-BE49-F238E27FC236}">
                  <a16:creationId xmlns:a16="http://schemas.microsoft.com/office/drawing/2014/main" id="{9B7BAC1A-D5BE-AF2A-A942-1A075656EE3F}"/>
                </a:ext>
              </a:extLst>
            </p:cNvPr>
            <p:cNvPicPr>
              <a:picLocks noChangeAspect="1"/>
            </p:cNvPicPr>
            <p:nvPr/>
          </p:nvPicPr>
          <p:blipFill>
            <a:blip r:embed="rId10"/>
            <a:stretch>
              <a:fillRect/>
            </a:stretch>
          </p:blipFill>
          <p:spPr>
            <a:xfrm>
              <a:off x="8949948" y="5923702"/>
              <a:ext cx="2265045" cy="499204"/>
            </a:xfrm>
            <a:prstGeom prst="rect">
              <a:avLst/>
            </a:prstGeom>
          </p:spPr>
        </p:pic>
      </p:grpSp>
      <p:sp>
        <p:nvSpPr>
          <p:cNvPr id="43" name="Rectangle 42">
            <a:extLst>
              <a:ext uri="{FF2B5EF4-FFF2-40B4-BE49-F238E27FC236}">
                <a16:creationId xmlns:a16="http://schemas.microsoft.com/office/drawing/2014/main" id="{9C7AB823-49D7-C3C4-D27C-750511AA0E01}"/>
              </a:ext>
            </a:extLst>
          </p:cNvPr>
          <p:cNvSpPr/>
          <p:nvPr/>
        </p:nvSpPr>
        <p:spPr>
          <a:xfrm>
            <a:off x="5767198" y="572562"/>
            <a:ext cx="5882321" cy="6036474"/>
          </a:xfrm>
          <a:prstGeom prst="rect">
            <a:avLst/>
          </a:prstGeom>
          <a:solidFill>
            <a:schemeClr val="bg1">
              <a:alpha val="7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Content Placeholder 4" descr="A green and white machine&#10;&#10;Description automatically generated">
            <a:extLst>
              <a:ext uri="{FF2B5EF4-FFF2-40B4-BE49-F238E27FC236}">
                <a16:creationId xmlns:a16="http://schemas.microsoft.com/office/drawing/2014/main" id="{0FBDC935-7235-17EC-CE23-BFB3515E8A4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50592" y="5686914"/>
            <a:ext cx="651669" cy="875932"/>
          </a:xfrm>
          <a:prstGeom prst="rect">
            <a:avLst/>
          </a:prstGeom>
        </p:spPr>
      </p:pic>
      <p:grpSp>
        <p:nvGrpSpPr>
          <p:cNvPr id="45" name="Group 44">
            <a:extLst>
              <a:ext uri="{FF2B5EF4-FFF2-40B4-BE49-F238E27FC236}">
                <a16:creationId xmlns:a16="http://schemas.microsoft.com/office/drawing/2014/main" id="{D1A86606-907B-FCFB-B284-E4B0A5E51D52}"/>
              </a:ext>
            </a:extLst>
          </p:cNvPr>
          <p:cNvGrpSpPr/>
          <p:nvPr/>
        </p:nvGrpSpPr>
        <p:grpSpPr>
          <a:xfrm>
            <a:off x="3938954" y="4162538"/>
            <a:ext cx="7888554" cy="1476157"/>
            <a:chOff x="3645658" y="4162539"/>
            <a:chExt cx="8181849" cy="1760942"/>
          </a:xfrm>
        </p:grpSpPr>
        <p:grpSp>
          <p:nvGrpSpPr>
            <p:cNvPr id="41" name="Group 40">
              <a:extLst>
                <a:ext uri="{FF2B5EF4-FFF2-40B4-BE49-F238E27FC236}">
                  <a16:creationId xmlns:a16="http://schemas.microsoft.com/office/drawing/2014/main" id="{3437E3A8-50A5-8A61-E620-BC8CEBBF0207}"/>
                </a:ext>
              </a:extLst>
            </p:cNvPr>
            <p:cNvGrpSpPr/>
            <p:nvPr/>
          </p:nvGrpSpPr>
          <p:grpSpPr>
            <a:xfrm>
              <a:off x="3645658" y="4162539"/>
              <a:ext cx="8181849" cy="1504442"/>
              <a:chOff x="3645658" y="4162539"/>
              <a:chExt cx="8181849" cy="1504442"/>
            </a:xfrm>
          </p:grpSpPr>
          <p:pic>
            <p:nvPicPr>
              <p:cNvPr id="39" name="Picture 38">
                <a:extLst>
                  <a:ext uri="{FF2B5EF4-FFF2-40B4-BE49-F238E27FC236}">
                    <a16:creationId xmlns:a16="http://schemas.microsoft.com/office/drawing/2014/main" id="{73A98A62-BFB2-E5CF-E571-4E131B8F1E6F}"/>
                  </a:ext>
                </a:extLst>
              </p:cNvPr>
              <p:cNvPicPr>
                <a:picLocks noChangeAspect="1"/>
              </p:cNvPicPr>
              <p:nvPr/>
            </p:nvPicPr>
            <p:blipFill>
              <a:blip r:embed="rId12"/>
              <a:stretch>
                <a:fillRect/>
              </a:stretch>
            </p:blipFill>
            <p:spPr>
              <a:xfrm>
                <a:off x="3645658" y="4162539"/>
                <a:ext cx="8181849" cy="1504442"/>
              </a:xfrm>
              <a:prstGeom prst="rect">
                <a:avLst/>
              </a:prstGeom>
            </p:spPr>
          </p:pic>
          <p:sp>
            <p:nvSpPr>
              <p:cNvPr id="40" name="Rectangle 39">
                <a:extLst>
                  <a:ext uri="{FF2B5EF4-FFF2-40B4-BE49-F238E27FC236}">
                    <a16:creationId xmlns:a16="http://schemas.microsoft.com/office/drawing/2014/main" id="{D79EBE4A-D03F-59F5-0D7C-EC462FE0F4C1}"/>
                  </a:ext>
                </a:extLst>
              </p:cNvPr>
              <p:cNvSpPr/>
              <p:nvPr/>
            </p:nvSpPr>
            <p:spPr>
              <a:xfrm flipV="1">
                <a:off x="8090658" y="5006994"/>
                <a:ext cx="1338383" cy="135566"/>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7A667386-D671-1F1C-8046-48D5F62C6548}"/>
                </a:ext>
              </a:extLst>
            </p:cNvPr>
            <p:cNvSpPr txBox="1"/>
            <p:nvPr/>
          </p:nvSpPr>
          <p:spPr>
            <a:xfrm>
              <a:off x="3706547" y="5646482"/>
              <a:ext cx="4146550" cy="276999"/>
            </a:xfrm>
            <a:prstGeom prst="rect">
              <a:avLst/>
            </a:prstGeom>
            <a:noFill/>
          </p:spPr>
          <p:txBody>
            <a:bodyPr wrap="square" rtlCol="0">
              <a:spAutoFit/>
            </a:bodyPr>
            <a:lstStyle/>
            <a:p>
              <a:r>
                <a:rPr lang="en-US" sz="1200" b="0" i="1" u="none" strike="noStrike" baseline="0">
                  <a:latin typeface="Calibri" panose="020F0502020204030204" pitchFamily="34" charset="0"/>
                </a:rPr>
                <a:t>By Li et al. (2022) and Contreras-Pacheco and </a:t>
              </a:r>
              <a:r>
                <a:rPr lang="en-US" sz="1200" b="0" i="1" u="none" strike="noStrike" baseline="0" err="1">
                  <a:latin typeface="Calibri" panose="020F0502020204030204" pitchFamily="34" charset="0"/>
                </a:rPr>
                <a:t>Claasen</a:t>
              </a:r>
              <a:r>
                <a:rPr lang="en-US" sz="1200" b="0" i="1" u="none" strike="noStrike" baseline="0">
                  <a:latin typeface="Calibri" panose="020F0502020204030204" pitchFamily="34" charset="0"/>
                </a:rPr>
                <a:t> (2017).</a:t>
              </a:r>
              <a:endParaRPr lang="en-US" sz="1200"/>
            </a:p>
          </p:txBody>
        </p:sp>
      </p:grpSp>
      <p:sp>
        <p:nvSpPr>
          <p:cNvPr id="3" name="TextBox 2">
            <a:extLst>
              <a:ext uri="{FF2B5EF4-FFF2-40B4-BE49-F238E27FC236}">
                <a16:creationId xmlns:a16="http://schemas.microsoft.com/office/drawing/2014/main" id="{C5DDF9DA-6DF0-0DE8-95CF-683A31157E78}"/>
              </a:ext>
            </a:extLst>
          </p:cNvPr>
          <p:cNvSpPr txBox="1"/>
          <p:nvPr/>
        </p:nvSpPr>
        <p:spPr>
          <a:xfrm>
            <a:off x="622300" y="4870425"/>
            <a:ext cx="3498624" cy="1477328"/>
          </a:xfrm>
          <a:prstGeom prst="rect">
            <a:avLst/>
          </a:prstGeom>
          <a:noFill/>
        </p:spPr>
        <p:txBody>
          <a:bodyPr wrap="square" rtlCol="0">
            <a:spAutoFit/>
          </a:bodyPr>
          <a:lstStyle/>
          <a:p>
            <a:pPr marL="285750" indent="-285750">
              <a:buFont typeface="Arial" panose="020B0604020202020204" pitchFamily="34" charset="0"/>
              <a:buChar char="•"/>
            </a:pPr>
            <a:r>
              <a:rPr lang="it-IT" b="1" dirty="0" err="1">
                <a:solidFill>
                  <a:srgbClr val="105227"/>
                </a:solidFill>
              </a:rPr>
              <a:t>Misleading</a:t>
            </a:r>
            <a:r>
              <a:rPr lang="it-IT" b="1" dirty="0">
                <a:solidFill>
                  <a:srgbClr val="105227"/>
                </a:solidFill>
              </a:rPr>
              <a:t> marketing</a:t>
            </a:r>
          </a:p>
          <a:p>
            <a:pPr marL="285750" indent="-285750">
              <a:buFont typeface="Arial" panose="020B0604020202020204" pitchFamily="34" charset="0"/>
              <a:buChar char="•"/>
            </a:pPr>
            <a:r>
              <a:rPr lang="it-IT" b="1" dirty="0">
                <a:solidFill>
                  <a:srgbClr val="105227"/>
                </a:solidFill>
              </a:rPr>
              <a:t>Decoupling</a:t>
            </a:r>
          </a:p>
          <a:p>
            <a:pPr marL="285750" indent="-285750">
              <a:buFont typeface="Arial" panose="020B0604020202020204" pitchFamily="34" charset="0"/>
              <a:buChar char="•"/>
            </a:pPr>
            <a:r>
              <a:rPr lang="it-IT" b="1" dirty="0">
                <a:solidFill>
                  <a:srgbClr val="105227"/>
                </a:solidFill>
              </a:rPr>
              <a:t>Fake news</a:t>
            </a:r>
          </a:p>
          <a:p>
            <a:pPr marL="285750" indent="-285750">
              <a:buFont typeface="Arial" panose="020B0604020202020204" pitchFamily="34" charset="0"/>
              <a:buChar char="•"/>
            </a:pPr>
            <a:r>
              <a:rPr lang="it-IT" b="1" dirty="0" err="1">
                <a:solidFill>
                  <a:srgbClr val="105227"/>
                </a:solidFill>
              </a:rPr>
              <a:t>Selective</a:t>
            </a:r>
            <a:r>
              <a:rPr lang="it-IT" b="1" dirty="0">
                <a:solidFill>
                  <a:srgbClr val="105227"/>
                </a:solidFill>
              </a:rPr>
              <a:t> </a:t>
            </a:r>
            <a:r>
              <a:rPr lang="it-IT" b="1" dirty="0" err="1">
                <a:solidFill>
                  <a:srgbClr val="105227"/>
                </a:solidFill>
              </a:rPr>
              <a:t>disclosure</a:t>
            </a:r>
            <a:endParaRPr lang="it-IT" b="1" dirty="0">
              <a:solidFill>
                <a:srgbClr val="105227"/>
              </a:solidFill>
            </a:endParaRPr>
          </a:p>
          <a:p>
            <a:pPr marL="285750" indent="-285750">
              <a:buFont typeface="Arial" panose="020B0604020202020204" pitchFamily="34" charset="0"/>
              <a:buChar char="•"/>
            </a:pPr>
            <a:r>
              <a:rPr lang="it-IT" b="1" dirty="0">
                <a:solidFill>
                  <a:srgbClr val="105227"/>
                </a:solidFill>
              </a:rPr>
              <a:t>…. 20 </a:t>
            </a:r>
            <a:r>
              <a:rPr lang="it-IT" b="1" dirty="0" err="1">
                <a:solidFill>
                  <a:srgbClr val="105227"/>
                </a:solidFill>
              </a:rPr>
              <a:t>definitions</a:t>
            </a:r>
            <a:r>
              <a:rPr lang="it-IT" b="1" dirty="0">
                <a:solidFill>
                  <a:srgbClr val="105227"/>
                </a:solidFill>
              </a:rPr>
              <a:t> in literature!</a:t>
            </a:r>
            <a:endParaRPr lang="en-US" b="1" dirty="0">
              <a:solidFill>
                <a:srgbClr val="105227"/>
              </a:solidFill>
            </a:endParaRPr>
          </a:p>
        </p:txBody>
      </p:sp>
      <p:sp>
        <p:nvSpPr>
          <p:cNvPr id="14" name="Rectangle 13">
            <a:extLst>
              <a:ext uri="{FF2B5EF4-FFF2-40B4-BE49-F238E27FC236}">
                <a16:creationId xmlns:a16="http://schemas.microsoft.com/office/drawing/2014/main" id="{53575B61-102D-4117-DC6A-8485207333E1}"/>
              </a:ext>
            </a:extLst>
          </p:cNvPr>
          <p:cNvSpPr/>
          <p:nvPr/>
        </p:nvSpPr>
        <p:spPr>
          <a:xfrm>
            <a:off x="5159256" y="3655294"/>
            <a:ext cx="5953676" cy="4767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chemeClr val="bg1"/>
                </a:solidFill>
                <a:latin typeface="Calibri" panose="020F0502020204030204" pitchFamily="34" charset="0"/>
              </a:rPr>
              <a:t>Mismatch</a:t>
            </a:r>
            <a:r>
              <a:rPr lang="en-US" sz="1800" b="0" i="0" u="none" strike="noStrike" baseline="0" dirty="0">
                <a:solidFill>
                  <a:schemeClr val="bg1"/>
                </a:solidFill>
                <a:latin typeface="Calibri" panose="020F0502020204030204" pitchFamily="34" charset="0"/>
              </a:rPr>
              <a:t> between environmental-related words and deeds</a:t>
            </a:r>
            <a:endParaRPr lang="en-US" dirty="0">
              <a:solidFill>
                <a:schemeClr val="bg1"/>
              </a:solidFill>
            </a:endParaRPr>
          </a:p>
        </p:txBody>
      </p:sp>
    </p:spTree>
    <p:extLst>
      <p:ext uri="{BB962C8B-B14F-4D97-AF65-F5344CB8AC3E}">
        <p14:creationId xmlns:p14="http://schemas.microsoft.com/office/powerpoint/2010/main" val="174567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3" grpId="0" animBg="1"/>
      <p:bldP spid="3" grpId="0"/>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F90AA2-4933-F776-32EA-FB887482AF8F}"/>
              </a:ext>
            </a:extLst>
          </p:cNvPr>
          <p:cNvSpPr txBox="1">
            <a:spLocks/>
          </p:cNvSpPr>
          <p:nvPr/>
        </p:nvSpPr>
        <p:spPr>
          <a:xfrm>
            <a:off x="641755" y="297707"/>
            <a:ext cx="11034430" cy="8001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Lobbying: creating method – Example of data from TR (cont’d)</a:t>
            </a:r>
            <a:endParaRPr lang="en-US" sz="3600" i="1" dirty="0"/>
          </a:p>
        </p:txBody>
      </p:sp>
      <p:pic>
        <p:nvPicPr>
          <p:cNvPr id="6" name="Picture 5">
            <a:extLst>
              <a:ext uri="{FF2B5EF4-FFF2-40B4-BE49-F238E27FC236}">
                <a16:creationId xmlns:a16="http://schemas.microsoft.com/office/drawing/2014/main" id="{7C6BB5D9-7CDE-B8A9-EAED-D22DD7601D9F}"/>
              </a:ext>
            </a:extLst>
          </p:cNvPr>
          <p:cNvPicPr>
            <a:picLocks noChangeAspect="1"/>
          </p:cNvPicPr>
          <p:nvPr/>
        </p:nvPicPr>
        <p:blipFill>
          <a:blip r:embed="rId2"/>
          <a:stretch>
            <a:fillRect/>
          </a:stretch>
        </p:blipFill>
        <p:spPr>
          <a:xfrm>
            <a:off x="641755" y="1097807"/>
            <a:ext cx="9678751" cy="838317"/>
          </a:xfrm>
          <a:prstGeom prst="rect">
            <a:avLst/>
          </a:prstGeom>
        </p:spPr>
      </p:pic>
      <p:pic>
        <p:nvPicPr>
          <p:cNvPr id="8" name="Picture 7">
            <a:extLst>
              <a:ext uri="{FF2B5EF4-FFF2-40B4-BE49-F238E27FC236}">
                <a16:creationId xmlns:a16="http://schemas.microsoft.com/office/drawing/2014/main" id="{F739D8EA-E0A1-E3D0-DF51-329B7EAD0013}"/>
              </a:ext>
            </a:extLst>
          </p:cNvPr>
          <p:cNvPicPr>
            <a:picLocks noChangeAspect="1"/>
          </p:cNvPicPr>
          <p:nvPr/>
        </p:nvPicPr>
        <p:blipFill>
          <a:blip r:embed="rId3"/>
          <a:stretch>
            <a:fillRect/>
          </a:stretch>
        </p:blipFill>
        <p:spPr>
          <a:xfrm>
            <a:off x="641755" y="2179378"/>
            <a:ext cx="5873245" cy="4380915"/>
          </a:xfrm>
          <a:prstGeom prst="rect">
            <a:avLst/>
          </a:prstGeom>
        </p:spPr>
      </p:pic>
      <p:sp>
        <p:nvSpPr>
          <p:cNvPr id="9" name="TextBox 8">
            <a:extLst>
              <a:ext uri="{FF2B5EF4-FFF2-40B4-BE49-F238E27FC236}">
                <a16:creationId xmlns:a16="http://schemas.microsoft.com/office/drawing/2014/main" id="{16450F20-53A9-E5DE-682D-EE7CC8199C30}"/>
              </a:ext>
            </a:extLst>
          </p:cNvPr>
          <p:cNvSpPr txBox="1"/>
          <p:nvPr/>
        </p:nvSpPr>
        <p:spPr>
          <a:xfrm>
            <a:off x="6710290" y="1936124"/>
            <a:ext cx="4965895" cy="2308324"/>
          </a:xfrm>
          <a:prstGeom prst="rect">
            <a:avLst/>
          </a:prstGeom>
          <a:noFill/>
        </p:spPr>
        <p:txBody>
          <a:bodyPr wrap="square" rtlCol="0">
            <a:spAutoFit/>
          </a:bodyPr>
          <a:lstStyle/>
          <a:p>
            <a:r>
              <a:rPr lang="it-IT" dirty="0" err="1"/>
              <a:t>LobbyFacts</a:t>
            </a:r>
            <a:r>
              <a:rPr lang="it-IT" dirty="0"/>
              <a:t> homepage: </a:t>
            </a:r>
            <a:r>
              <a:rPr lang="it-IT" dirty="0">
                <a:hlinkClick r:id="rId4"/>
              </a:rPr>
              <a:t>https://www.lobbyfacts.eu/#representative-search</a:t>
            </a:r>
            <a:endParaRPr lang="it-IT" dirty="0"/>
          </a:p>
          <a:p>
            <a:r>
              <a:rPr lang="it-IT" dirty="0"/>
              <a:t>Shell on </a:t>
            </a:r>
            <a:r>
              <a:rPr lang="it-IT" dirty="0" err="1"/>
              <a:t>LobbyFacts</a:t>
            </a:r>
            <a:r>
              <a:rPr lang="it-IT" dirty="0"/>
              <a:t>: </a:t>
            </a:r>
            <a:r>
              <a:rPr lang="it-IT" dirty="0">
                <a:hlinkClick r:id="rId5"/>
              </a:rPr>
              <a:t>https://www.lobbyfacts.eu/datacard/shell-companies?rid=05032108616-26#data-card-data-meetings</a:t>
            </a:r>
            <a:endParaRPr lang="it-IT" dirty="0"/>
          </a:p>
          <a:p>
            <a:endParaRPr lang="it-IT" dirty="0"/>
          </a:p>
        </p:txBody>
      </p:sp>
      <p:pic>
        <p:nvPicPr>
          <p:cNvPr id="11" name="Picture 10">
            <a:extLst>
              <a:ext uri="{FF2B5EF4-FFF2-40B4-BE49-F238E27FC236}">
                <a16:creationId xmlns:a16="http://schemas.microsoft.com/office/drawing/2014/main" id="{3B1B47BC-7C36-8F0D-DD88-28BA732E0ECA}"/>
              </a:ext>
            </a:extLst>
          </p:cNvPr>
          <p:cNvPicPr>
            <a:picLocks noChangeAspect="1"/>
          </p:cNvPicPr>
          <p:nvPr/>
        </p:nvPicPr>
        <p:blipFill>
          <a:blip r:embed="rId6"/>
          <a:stretch>
            <a:fillRect/>
          </a:stretch>
        </p:blipFill>
        <p:spPr>
          <a:xfrm>
            <a:off x="6387733" y="4170748"/>
            <a:ext cx="5611008" cy="1991003"/>
          </a:xfrm>
          <a:prstGeom prst="rect">
            <a:avLst/>
          </a:prstGeom>
        </p:spPr>
      </p:pic>
    </p:spTree>
    <p:extLst>
      <p:ext uri="{BB962C8B-B14F-4D97-AF65-F5344CB8AC3E}">
        <p14:creationId xmlns:p14="http://schemas.microsoft.com/office/powerpoint/2010/main" val="25357902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52F84C-A6CD-5DF8-253D-03814A16D37B}"/>
              </a:ext>
            </a:extLst>
          </p:cNvPr>
          <p:cNvPicPr>
            <a:picLocks noChangeAspect="1"/>
          </p:cNvPicPr>
          <p:nvPr/>
        </p:nvPicPr>
        <p:blipFill rotWithShape="1">
          <a:blip r:embed="rId2"/>
          <a:srcRect t="5819"/>
          <a:stretch/>
        </p:blipFill>
        <p:spPr>
          <a:xfrm>
            <a:off x="3058103" y="1097807"/>
            <a:ext cx="6075794" cy="5334303"/>
          </a:xfrm>
          <a:prstGeom prst="rect">
            <a:avLst/>
          </a:prstGeom>
        </p:spPr>
      </p:pic>
      <p:sp>
        <p:nvSpPr>
          <p:cNvPr id="6" name="Title 1">
            <a:extLst>
              <a:ext uri="{FF2B5EF4-FFF2-40B4-BE49-F238E27FC236}">
                <a16:creationId xmlns:a16="http://schemas.microsoft.com/office/drawing/2014/main" id="{FD7271B1-4112-8FEB-24A6-70C0D67BC224}"/>
              </a:ext>
            </a:extLst>
          </p:cNvPr>
          <p:cNvSpPr txBox="1">
            <a:spLocks/>
          </p:cNvSpPr>
          <p:nvPr/>
        </p:nvSpPr>
        <p:spPr>
          <a:xfrm>
            <a:off x="641755" y="297707"/>
            <a:ext cx="1103443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Lobbying: creating method – Filtering keywords</a:t>
            </a:r>
            <a:endParaRPr lang="en-US" sz="3600" i="1" dirty="0"/>
          </a:p>
        </p:txBody>
      </p:sp>
    </p:spTree>
    <p:extLst>
      <p:ext uri="{BB962C8B-B14F-4D97-AF65-F5344CB8AC3E}">
        <p14:creationId xmlns:p14="http://schemas.microsoft.com/office/powerpoint/2010/main" val="6994357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FC28D3-4CC7-C4F6-A59B-51DAB441A85F}"/>
              </a:ext>
            </a:extLst>
          </p:cNvPr>
          <p:cNvPicPr>
            <a:picLocks noChangeAspect="1"/>
          </p:cNvPicPr>
          <p:nvPr/>
        </p:nvPicPr>
        <p:blipFill>
          <a:blip r:embed="rId3"/>
          <a:stretch>
            <a:fillRect/>
          </a:stretch>
        </p:blipFill>
        <p:spPr>
          <a:xfrm>
            <a:off x="1676585" y="1443412"/>
            <a:ext cx="8838829" cy="2243315"/>
          </a:xfrm>
          <a:prstGeom prst="rect">
            <a:avLst/>
          </a:prstGeom>
        </p:spPr>
      </p:pic>
      <p:pic>
        <p:nvPicPr>
          <p:cNvPr id="7" name="Picture 6">
            <a:extLst>
              <a:ext uri="{FF2B5EF4-FFF2-40B4-BE49-F238E27FC236}">
                <a16:creationId xmlns:a16="http://schemas.microsoft.com/office/drawing/2014/main" id="{22041E48-03A4-658A-8BD6-482906EF9949}"/>
              </a:ext>
            </a:extLst>
          </p:cNvPr>
          <p:cNvPicPr>
            <a:picLocks noChangeAspect="1"/>
          </p:cNvPicPr>
          <p:nvPr/>
        </p:nvPicPr>
        <p:blipFill>
          <a:blip r:embed="rId4"/>
          <a:stretch>
            <a:fillRect/>
          </a:stretch>
        </p:blipFill>
        <p:spPr>
          <a:xfrm>
            <a:off x="738191" y="4163109"/>
            <a:ext cx="4248585" cy="1785734"/>
          </a:xfrm>
          <a:prstGeom prst="rect">
            <a:avLst/>
          </a:prstGeom>
        </p:spPr>
      </p:pic>
      <p:pic>
        <p:nvPicPr>
          <p:cNvPr id="9" name="Picture 8">
            <a:extLst>
              <a:ext uri="{FF2B5EF4-FFF2-40B4-BE49-F238E27FC236}">
                <a16:creationId xmlns:a16="http://schemas.microsoft.com/office/drawing/2014/main" id="{9044C1F0-52F8-73CA-F59A-57EDBAC2C804}"/>
              </a:ext>
            </a:extLst>
          </p:cNvPr>
          <p:cNvPicPr>
            <a:picLocks noChangeAspect="1"/>
          </p:cNvPicPr>
          <p:nvPr/>
        </p:nvPicPr>
        <p:blipFill>
          <a:blip r:embed="rId5"/>
          <a:stretch>
            <a:fillRect/>
          </a:stretch>
        </p:blipFill>
        <p:spPr>
          <a:xfrm>
            <a:off x="5613828" y="4032333"/>
            <a:ext cx="5839981" cy="2016345"/>
          </a:xfrm>
          <a:prstGeom prst="rect">
            <a:avLst/>
          </a:prstGeom>
        </p:spPr>
      </p:pic>
      <p:sp>
        <p:nvSpPr>
          <p:cNvPr id="10" name="Title 1">
            <a:extLst>
              <a:ext uri="{FF2B5EF4-FFF2-40B4-BE49-F238E27FC236}">
                <a16:creationId xmlns:a16="http://schemas.microsoft.com/office/drawing/2014/main" id="{25F3F6A5-82BA-9B3E-137A-334E0C5CB30E}"/>
              </a:ext>
            </a:extLst>
          </p:cNvPr>
          <p:cNvSpPr txBox="1">
            <a:spLocks/>
          </p:cNvSpPr>
          <p:nvPr/>
        </p:nvSpPr>
        <p:spPr>
          <a:xfrm>
            <a:off x="641755" y="297707"/>
            <a:ext cx="1103443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Demonstration - Communication</a:t>
            </a:r>
            <a:endParaRPr lang="en-US" sz="3600" i="1" dirty="0"/>
          </a:p>
        </p:txBody>
      </p:sp>
      <p:sp>
        <p:nvSpPr>
          <p:cNvPr id="11" name="TextBox 10">
            <a:extLst>
              <a:ext uri="{FF2B5EF4-FFF2-40B4-BE49-F238E27FC236}">
                <a16:creationId xmlns:a16="http://schemas.microsoft.com/office/drawing/2014/main" id="{7CBAD6A6-EB3E-2504-29E8-927F20D0F38B}"/>
              </a:ext>
            </a:extLst>
          </p:cNvPr>
          <p:cNvSpPr txBox="1"/>
          <p:nvPr/>
        </p:nvSpPr>
        <p:spPr>
          <a:xfrm>
            <a:off x="3159960" y="1000101"/>
            <a:ext cx="5373858" cy="369332"/>
          </a:xfrm>
          <a:prstGeom prst="rect">
            <a:avLst/>
          </a:prstGeom>
          <a:noFill/>
        </p:spPr>
        <p:txBody>
          <a:bodyPr wrap="square" rtlCol="0">
            <a:spAutoFit/>
          </a:bodyPr>
          <a:lstStyle/>
          <a:p>
            <a:pPr algn="ctr"/>
            <a:r>
              <a:rPr lang="it-IT" dirty="0" err="1"/>
              <a:t>Done</a:t>
            </a:r>
            <a:r>
              <a:rPr lang="it-IT" dirty="0"/>
              <a:t> by hand:</a:t>
            </a:r>
            <a:endParaRPr lang="en-US" dirty="0"/>
          </a:p>
        </p:txBody>
      </p:sp>
      <p:sp>
        <p:nvSpPr>
          <p:cNvPr id="12" name="TextBox 11">
            <a:extLst>
              <a:ext uri="{FF2B5EF4-FFF2-40B4-BE49-F238E27FC236}">
                <a16:creationId xmlns:a16="http://schemas.microsoft.com/office/drawing/2014/main" id="{874E765C-F1A6-5F56-DCDE-941808AA103B}"/>
              </a:ext>
            </a:extLst>
          </p:cNvPr>
          <p:cNvSpPr txBox="1"/>
          <p:nvPr/>
        </p:nvSpPr>
        <p:spPr>
          <a:xfrm>
            <a:off x="2862483" y="3674849"/>
            <a:ext cx="5373858" cy="369332"/>
          </a:xfrm>
          <a:prstGeom prst="rect">
            <a:avLst/>
          </a:prstGeom>
          <a:noFill/>
        </p:spPr>
        <p:txBody>
          <a:bodyPr wrap="square" rtlCol="0">
            <a:spAutoFit/>
          </a:bodyPr>
          <a:lstStyle/>
          <a:p>
            <a:pPr algn="ctr"/>
            <a:r>
              <a:rPr lang="it-IT" dirty="0" err="1"/>
              <a:t>Done</a:t>
            </a:r>
            <a:r>
              <a:rPr lang="it-IT" dirty="0"/>
              <a:t> via GPT:</a:t>
            </a:r>
            <a:endParaRPr lang="en-US" dirty="0"/>
          </a:p>
        </p:txBody>
      </p:sp>
    </p:spTree>
    <p:extLst>
      <p:ext uri="{BB962C8B-B14F-4D97-AF65-F5344CB8AC3E}">
        <p14:creationId xmlns:p14="http://schemas.microsoft.com/office/powerpoint/2010/main" val="1106751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32653-D9C4-A848-1783-A4287098F615}"/>
              </a:ext>
            </a:extLst>
          </p:cNvPr>
          <p:cNvPicPr>
            <a:picLocks noChangeAspect="1"/>
          </p:cNvPicPr>
          <p:nvPr/>
        </p:nvPicPr>
        <p:blipFill>
          <a:blip r:embed="rId2"/>
          <a:stretch>
            <a:fillRect/>
          </a:stretch>
        </p:blipFill>
        <p:spPr>
          <a:xfrm>
            <a:off x="1356651" y="2247735"/>
            <a:ext cx="9478698" cy="2362530"/>
          </a:xfrm>
          <a:prstGeom prst="rect">
            <a:avLst/>
          </a:prstGeom>
        </p:spPr>
      </p:pic>
      <p:sp>
        <p:nvSpPr>
          <p:cNvPr id="6" name="Title 1">
            <a:extLst>
              <a:ext uri="{FF2B5EF4-FFF2-40B4-BE49-F238E27FC236}">
                <a16:creationId xmlns:a16="http://schemas.microsoft.com/office/drawing/2014/main" id="{CADCB61E-B41F-8F6A-9CDC-6831FCDA0CEA}"/>
              </a:ext>
            </a:extLst>
          </p:cNvPr>
          <p:cNvSpPr txBox="1">
            <a:spLocks/>
          </p:cNvSpPr>
          <p:nvPr/>
        </p:nvSpPr>
        <p:spPr>
          <a:xfrm>
            <a:off x="641755" y="297707"/>
            <a:ext cx="1103443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Demonstration - Lobbying</a:t>
            </a:r>
            <a:endParaRPr lang="en-US" sz="3600" i="1" dirty="0"/>
          </a:p>
        </p:txBody>
      </p:sp>
    </p:spTree>
    <p:extLst>
      <p:ext uri="{BB962C8B-B14F-4D97-AF65-F5344CB8AC3E}">
        <p14:creationId xmlns:p14="http://schemas.microsoft.com/office/powerpoint/2010/main" val="3962498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F51DF6-A354-71DC-FBD6-745BF2CC2F9B}"/>
              </a:ext>
            </a:extLst>
          </p:cNvPr>
          <p:cNvPicPr>
            <a:picLocks noChangeAspect="1"/>
          </p:cNvPicPr>
          <p:nvPr/>
        </p:nvPicPr>
        <p:blipFill rotWithShape="1">
          <a:blip r:embed="rId2"/>
          <a:srcRect b="39208"/>
          <a:stretch/>
        </p:blipFill>
        <p:spPr>
          <a:xfrm>
            <a:off x="2473569" y="1091965"/>
            <a:ext cx="7244861" cy="5399676"/>
          </a:xfrm>
          <a:prstGeom prst="rect">
            <a:avLst/>
          </a:prstGeom>
        </p:spPr>
      </p:pic>
      <p:sp>
        <p:nvSpPr>
          <p:cNvPr id="6" name="Title 1">
            <a:extLst>
              <a:ext uri="{FF2B5EF4-FFF2-40B4-BE49-F238E27FC236}">
                <a16:creationId xmlns:a16="http://schemas.microsoft.com/office/drawing/2014/main" id="{C0067273-B003-5848-3ACB-0C2F1B150A04}"/>
              </a:ext>
            </a:extLst>
          </p:cNvPr>
          <p:cNvSpPr txBox="1">
            <a:spLocks/>
          </p:cNvSpPr>
          <p:nvPr/>
        </p:nvSpPr>
        <p:spPr>
          <a:xfrm>
            <a:off x="641755" y="297707"/>
            <a:ext cx="1103443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Evaluation – Summary</a:t>
            </a:r>
            <a:endParaRPr lang="en-US" sz="3600" i="1" dirty="0"/>
          </a:p>
        </p:txBody>
      </p:sp>
    </p:spTree>
    <p:extLst>
      <p:ext uri="{BB962C8B-B14F-4D97-AF65-F5344CB8AC3E}">
        <p14:creationId xmlns:p14="http://schemas.microsoft.com/office/powerpoint/2010/main" val="2212531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3799C-EC59-3EE6-008C-30A9AB45A3D8}"/>
              </a:ext>
            </a:extLst>
          </p:cNvPr>
          <p:cNvPicPr>
            <a:picLocks noChangeAspect="1"/>
          </p:cNvPicPr>
          <p:nvPr/>
        </p:nvPicPr>
        <p:blipFill rotWithShape="1">
          <a:blip r:embed="rId2"/>
          <a:srcRect t="59811"/>
          <a:stretch/>
        </p:blipFill>
        <p:spPr>
          <a:xfrm>
            <a:off x="1670541" y="1617785"/>
            <a:ext cx="8850917" cy="4360985"/>
          </a:xfrm>
          <a:prstGeom prst="rect">
            <a:avLst/>
          </a:prstGeom>
        </p:spPr>
      </p:pic>
      <p:sp>
        <p:nvSpPr>
          <p:cNvPr id="6" name="Title 1">
            <a:extLst>
              <a:ext uri="{FF2B5EF4-FFF2-40B4-BE49-F238E27FC236}">
                <a16:creationId xmlns:a16="http://schemas.microsoft.com/office/drawing/2014/main" id="{127CA3D1-412E-6E42-FE4B-A1B8D1FB5ED8}"/>
              </a:ext>
            </a:extLst>
          </p:cNvPr>
          <p:cNvSpPr txBox="1">
            <a:spLocks/>
          </p:cNvSpPr>
          <p:nvPr/>
        </p:nvSpPr>
        <p:spPr>
          <a:xfrm>
            <a:off x="641755" y="297707"/>
            <a:ext cx="1103443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dirty="0"/>
              <a:t>Evaluation – Summary (cont’d)</a:t>
            </a:r>
            <a:endParaRPr lang="en-US" sz="3600" i="1" dirty="0"/>
          </a:p>
        </p:txBody>
      </p:sp>
    </p:spTree>
    <p:extLst>
      <p:ext uri="{BB962C8B-B14F-4D97-AF65-F5344CB8AC3E}">
        <p14:creationId xmlns:p14="http://schemas.microsoft.com/office/powerpoint/2010/main" val="3468570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E5E77-002B-21C9-7C64-3967EBBC5217}"/>
              </a:ext>
            </a:extLst>
          </p:cNvPr>
          <p:cNvSpPr>
            <a:spLocks noGrp="1"/>
          </p:cNvSpPr>
          <p:nvPr>
            <p:ph idx="1"/>
          </p:nvPr>
        </p:nvSpPr>
        <p:spPr>
          <a:xfrm>
            <a:off x="1143000" y="565265"/>
            <a:ext cx="9872871" cy="5530735"/>
          </a:xfrm>
        </p:spPr>
        <p:txBody>
          <a:bodyPr>
            <a:normAutofit/>
          </a:bodyPr>
          <a:lstStyle/>
          <a:p>
            <a:endParaRPr lang="en-US" b="1" dirty="0"/>
          </a:p>
        </p:txBody>
      </p:sp>
    </p:spTree>
    <p:extLst>
      <p:ext uri="{BB962C8B-B14F-4D97-AF65-F5344CB8AC3E}">
        <p14:creationId xmlns:p14="http://schemas.microsoft.com/office/powerpoint/2010/main" val="1397680609"/>
      </p:ext>
    </p:extLst>
  </p:cSld>
  <p:clrMapOvr>
    <a:masterClrMapping/>
  </p:clrMapOvr>
  <p:extLst>
    <p:ext uri="{6950BFC3-D8DA-4A85-94F7-54DA5524770B}">
      <p188:commentRel xmlns:p188="http://schemas.microsoft.com/office/powerpoint/2018/8/main" r:id="rId2"/>
    </p:ext>
  </p:extLs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3E70C-502B-EA09-E46D-278F2206A9FE}"/>
              </a:ext>
            </a:extLst>
          </p:cNvPr>
          <p:cNvSpPr>
            <a:spLocks noGrp="1"/>
          </p:cNvSpPr>
          <p:nvPr>
            <p:ph type="title"/>
          </p:nvPr>
        </p:nvSpPr>
        <p:spPr/>
        <p:txBody>
          <a:bodyPr/>
          <a:lstStyle/>
          <a:p>
            <a:r>
              <a:rPr lang="en-US">
                <a:solidFill>
                  <a:srgbClr val="105227"/>
                </a:solidFill>
              </a:rPr>
              <a:t>Title: example of slide</a:t>
            </a:r>
          </a:p>
        </p:txBody>
      </p:sp>
      <p:pic>
        <p:nvPicPr>
          <p:cNvPr id="5" name="Content Placeholder 4" descr="A green and white machine&#10;&#10;Description automatically generated">
            <a:extLst>
              <a:ext uri="{FF2B5EF4-FFF2-40B4-BE49-F238E27FC236}">
                <a16:creationId xmlns:a16="http://schemas.microsoft.com/office/drawing/2014/main" id="{BF89E98F-343D-A410-36C9-1F141DEE17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50592" y="5686914"/>
            <a:ext cx="651669" cy="875932"/>
          </a:xfrm>
        </p:spPr>
      </p:pic>
      <p:sp>
        <p:nvSpPr>
          <p:cNvPr id="6" name="TextBox 5">
            <a:extLst>
              <a:ext uri="{FF2B5EF4-FFF2-40B4-BE49-F238E27FC236}">
                <a16:creationId xmlns:a16="http://schemas.microsoft.com/office/drawing/2014/main" id="{5C1D189B-4E41-6B93-373C-0D83D64C5E2E}"/>
              </a:ext>
            </a:extLst>
          </p:cNvPr>
          <p:cNvSpPr txBox="1"/>
          <p:nvPr/>
        </p:nvSpPr>
        <p:spPr>
          <a:xfrm>
            <a:off x="11668077" y="6278014"/>
            <a:ext cx="234183" cy="369332"/>
          </a:xfrm>
          <a:prstGeom prst="rect">
            <a:avLst/>
          </a:prstGeom>
          <a:noFill/>
        </p:spPr>
        <p:txBody>
          <a:bodyPr wrap="square" rtlCol="0">
            <a:spAutoFit/>
          </a:bodyPr>
          <a:lstStyle/>
          <a:p>
            <a:r>
              <a:rPr lang="en-US">
                <a:solidFill>
                  <a:schemeClr val="bg1"/>
                </a:solidFill>
              </a:rPr>
              <a:t>1</a:t>
            </a:r>
          </a:p>
        </p:txBody>
      </p:sp>
    </p:spTree>
    <p:extLst>
      <p:ext uri="{BB962C8B-B14F-4D97-AF65-F5344CB8AC3E}">
        <p14:creationId xmlns:p14="http://schemas.microsoft.com/office/powerpoint/2010/main" val="16664640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509C-1CD8-9286-AAB0-696EBC387A38}"/>
              </a:ext>
            </a:extLst>
          </p:cNvPr>
          <p:cNvSpPr>
            <a:spLocks noGrp="1"/>
          </p:cNvSpPr>
          <p:nvPr>
            <p:ph type="title"/>
          </p:nvPr>
        </p:nvSpPr>
        <p:spPr/>
        <p:txBody>
          <a:bodyPr/>
          <a:lstStyle/>
          <a:p>
            <a:r>
              <a:rPr lang="en-US"/>
              <a:t>REMEMBER</a:t>
            </a:r>
          </a:p>
        </p:txBody>
      </p:sp>
      <p:sp>
        <p:nvSpPr>
          <p:cNvPr id="3" name="Content Placeholder 2">
            <a:extLst>
              <a:ext uri="{FF2B5EF4-FFF2-40B4-BE49-F238E27FC236}">
                <a16:creationId xmlns:a16="http://schemas.microsoft.com/office/drawing/2014/main" id="{79F18896-C1B8-D68D-A5A0-87CD787E2CF9}"/>
              </a:ext>
            </a:extLst>
          </p:cNvPr>
          <p:cNvSpPr>
            <a:spLocks noGrp="1"/>
          </p:cNvSpPr>
          <p:nvPr>
            <p:ph idx="1"/>
          </p:nvPr>
        </p:nvSpPr>
        <p:spPr/>
        <p:txBody>
          <a:bodyPr/>
          <a:lstStyle/>
          <a:p>
            <a:r>
              <a:rPr lang="en-US" b="0" i="0" dirty="0">
                <a:solidFill>
                  <a:srgbClr val="4472C4"/>
                </a:solidFill>
                <a:effectLst/>
                <a:latin typeface="Calibri" panose="020F0502020204030204" pitchFamily="34" charset="0"/>
              </a:rPr>
              <a:t>The presentation is for a more general audience and is not expected to be exhaustive. Instead, you might want to emphasize the broader relevance/motivation of your research, explain why it is novel and challenging, share your key findings, and show that you understand the academic and practical implications of the work (so more introduction, results, discussion and less literature review and methods). If you wish, you can add more information in the appendix and use it in case you are asked questions for which you want to revert to the literature or the specificities of the methods/techniques.</a:t>
            </a:r>
            <a:endParaRPr lang="en-US" dirty="0"/>
          </a:p>
        </p:txBody>
      </p:sp>
    </p:spTree>
    <p:extLst>
      <p:ext uri="{BB962C8B-B14F-4D97-AF65-F5344CB8AC3E}">
        <p14:creationId xmlns:p14="http://schemas.microsoft.com/office/powerpoint/2010/main" val="27263985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7F3419-1BBF-081D-6733-89A42DF0FF55}"/>
              </a:ext>
            </a:extLst>
          </p:cNvPr>
          <p:cNvSpPr>
            <a:spLocks noGrp="1"/>
          </p:cNvSpPr>
          <p:nvPr>
            <p:ph idx="1"/>
          </p:nvPr>
        </p:nvSpPr>
        <p:spPr>
          <a:xfrm>
            <a:off x="838200" y="381000"/>
            <a:ext cx="10515600" cy="5795963"/>
          </a:xfrm>
        </p:spPr>
        <p:txBody>
          <a:bodyPr>
            <a:normAutofit fontScale="92500" lnSpcReduction="20000"/>
          </a:bodyPr>
          <a:lstStyle/>
          <a:p>
            <a:r>
              <a:rPr lang="en-US" dirty="0"/>
              <a:t>Introduction:</a:t>
            </a:r>
          </a:p>
          <a:p>
            <a:pPr lvl="1"/>
            <a:r>
              <a:rPr lang="en-US" dirty="0"/>
              <a:t>What is greenwashing</a:t>
            </a:r>
          </a:p>
          <a:p>
            <a:pPr lvl="1"/>
            <a:r>
              <a:rPr lang="en-US" dirty="0"/>
              <a:t>Why it needs to be addressed</a:t>
            </a:r>
          </a:p>
          <a:p>
            <a:pPr lvl="1"/>
            <a:r>
              <a:rPr lang="en-US" dirty="0"/>
              <a:t>Why an automatic method may be important </a:t>
            </a:r>
          </a:p>
          <a:p>
            <a:pPr lvl="1"/>
            <a:r>
              <a:rPr lang="en-US" dirty="0"/>
              <a:t>Research questions</a:t>
            </a:r>
          </a:p>
          <a:p>
            <a:pPr lvl="1"/>
            <a:r>
              <a:rPr lang="en-US" dirty="0"/>
              <a:t>Novelty</a:t>
            </a:r>
          </a:p>
          <a:p>
            <a:r>
              <a:rPr lang="en-US" dirty="0"/>
              <a:t>Approach:</a:t>
            </a:r>
          </a:p>
          <a:p>
            <a:pPr lvl="1"/>
            <a:r>
              <a:rPr lang="en-US" dirty="0"/>
              <a:t>The three parts</a:t>
            </a:r>
          </a:p>
          <a:p>
            <a:pPr lvl="2"/>
            <a:r>
              <a:rPr lang="en-US" dirty="0"/>
              <a:t>Communication: first I created the codes in an inductive manner, then the idea is to use GPT to deductively code them</a:t>
            </a:r>
          </a:p>
          <a:p>
            <a:r>
              <a:rPr lang="en-US" dirty="0"/>
              <a:t>Results: the answer to the research question (so it does the job but there is still work to do)</a:t>
            </a:r>
          </a:p>
          <a:p>
            <a:r>
              <a:rPr lang="en-US" dirty="0"/>
              <a:t>Conclusions:</a:t>
            </a:r>
          </a:p>
          <a:p>
            <a:pPr lvl="1"/>
            <a:r>
              <a:rPr lang="en-US" dirty="0"/>
              <a:t>Scientific contributions</a:t>
            </a:r>
          </a:p>
          <a:p>
            <a:pPr lvl="1"/>
            <a:r>
              <a:rPr lang="en-US" dirty="0"/>
              <a:t>Policy implication</a:t>
            </a:r>
          </a:p>
          <a:p>
            <a:r>
              <a:rPr lang="en-US" dirty="0"/>
              <a:t>Appendix:</a:t>
            </a:r>
          </a:p>
          <a:p>
            <a:pPr lvl="1"/>
            <a:r>
              <a:rPr lang="en-US" dirty="0"/>
              <a:t>Research design approach</a:t>
            </a:r>
          </a:p>
          <a:p>
            <a:pPr lvl="1"/>
            <a:r>
              <a:rPr lang="en-US" dirty="0"/>
              <a:t>How I created the approach for communication (examples of the deductive coding is done)</a:t>
            </a:r>
          </a:p>
          <a:p>
            <a:pPr lvl="1"/>
            <a:r>
              <a:rPr lang="en-US" dirty="0"/>
              <a:t>Lobbying keywords</a:t>
            </a:r>
          </a:p>
          <a:p>
            <a:pPr lvl="1"/>
            <a:r>
              <a:rPr lang="en-US" dirty="0"/>
              <a:t>General list of methods for communication</a:t>
            </a:r>
          </a:p>
        </p:txBody>
      </p:sp>
    </p:spTree>
    <p:extLst>
      <p:ext uri="{BB962C8B-B14F-4D97-AF65-F5344CB8AC3E}">
        <p14:creationId xmlns:p14="http://schemas.microsoft.com/office/powerpoint/2010/main" val="71820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BF011B-39E8-11F6-76E7-517CC038A839}"/>
              </a:ext>
            </a:extLst>
          </p:cNvPr>
          <p:cNvSpPr txBox="1">
            <a:spLocks/>
          </p:cNvSpPr>
          <p:nvPr/>
        </p:nvSpPr>
        <p:spPr>
          <a:xfrm>
            <a:off x="622300" y="393700"/>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a:t>Greenwashing needs to be </a:t>
            </a:r>
            <a:r>
              <a:rPr lang="en-US" i="1"/>
              <a:t>addressed</a:t>
            </a:r>
          </a:p>
        </p:txBody>
      </p:sp>
      <p:pic>
        <p:nvPicPr>
          <p:cNvPr id="32" name="Content Placeholder 4" descr="A green and white machine&#10;&#10;Description automatically generated">
            <a:extLst>
              <a:ext uri="{FF2B5EF4-FFF2-40B4-BE49-F238E27FC236}">
                <a16:creationId xmlns:a16="http://schemas.microsoft.com/office/drawing/2014/main" id="{27CC26F3-32D4-45B0-B3D8-C97827DE7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0592" y="5686914"/>
            <a:ext cx="651669" cy="875932"/>
          </a:xfrm>
          <a:prstGeom prst="rect">
            <a:avLst/>
          </a:prstGeom>
        </p:spPr>
      </p:pic>
      <p:grpSp>
        <p:nvGrpSpPr>
          <p:cNvPr id="48" name="Group 47">
            <a:extLst>
              <a:ext uri="{FF2B5EF4-FFF2-40B4-BE49-F238E27FC236}">
                <a16:creationId xmlns:a16="http://schemas.microsoft.com/office/drawing/2014/main" id="{17ABBF0A-8B40-AD97-EB06-5FA86D035FDB}"/>
              </a:ext>
            </a:extLst>
          </p:cNvPr>
          <p:cNvGrpSpPr/>
          <p:nvPr/>
        </p:nvGrpSpPr>
        <p:grpSpPr>
          <a:xfrm>
            <a:off x="2197167" y="1153955"/>
            <a:ext cx="7378518" cy="1242149"/>
            <a:chOff x="2197167" y="1153955"/>
            <a:chExt cx="7378518" cy="1242149"/>
          </a:xfrm>
        </p:grpSpPr>
        <p:sp>
          <p:nvSpPr>
            <p:cNvPr id="11" name="Freeform: Shape 10">
              <a:extLst>
                <a:ext uri="{FF2B5EF4-FFF2-40B4-BE49-F238E27FC236}">
                  <a16:creationId xmlns:a16="http://schemas.microsoft.com/office/drawing/2014/main" id="{0DDCFBD7-DA9D-56F1-19B6-2ACA2203DCCC}"/>
                </a:ext>
              </a:extLst>
            </p:cNvPr>
            <p:cNvSpPr/>
            <p:nvPr/>
          </p:nvSpPr>
          <p:spPr>
            <a:xfrm>
              <a:off x="2785503" y="1194129"/>
              <a:ext cx="6790182" cy="1201975"/>
            </a:xfrm>
            <a:custGeom>
              <a:avLst/>
              <a:gdLst>
                <a:gd name="connsiteX0" fmla="*/ 0 w 6790182"/>
                <a:gd name="connsiteY0" fmla="*/ 0 h 1201973"/>
                <a:gd name="connsiteX1" fmla="*/ 6189196 w 6790182"/>
                <a:gd name="connsiteY1" fmla="*/ 0 h 1201973"/>
                <a:gd name="connsiteX2" fmla="*/ 6790182 w 6790182"/>
                <a:gd name="connsiteY2" fmla="*/ 600987 h 1201973"/>
                <a:gd name="connsiteX3" fmla="*/ 6189196 w 6790182"/>
                <a:gd name="connsiteY3" fmla="*/ 1201973 h 1201973"/>
                <a:gd name="connsiteX4" fmla="*/ 0 w 6790182"/>
                <a:gd name="connsiteY4" fmla="*/ 1201973 h 1201973"/>
                <a:gd name="connsiteX5" fmla="*/ 0 w 6790182"/>
                <a:gd name="connsiteY5" fmla="*/ 0 h 120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90182" h="1201973">
                  <a:moveTo>
                    <a:pt x="6790182" y="1201972"/>
                  </a:moveTo>
                  <a:lnTo>
                    <a:pt x="600986" y="1201972"/>
                  </a:lnTo>
                  <a:lnTo>
                    <a:pt x="0" y="600986"/>
                  </a:lnTo>
                  <a:lnTo>
                    <a:pt x="600986" y="1"/>
                  </a:lnTo>
                  <a:lnTo>
                    <a:pt x="6790182" y="1"/>
                  </a:lnTo>
                  <a:lnTo>
                    <a:pt x="6790182" y="1201972"/>
                  </a:lnTo>
                  <a:close/>
                </a:path>
              </a:pathLst>
            </a:custGeom>
            <a:solidFill>
              <a:srgbClr val="105227"/>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30530" tIns="76201" rIns="142240" bIns="76201" numCol="1" spcCol="1270" anchor="t" anchorCtr="0">
              <a:noAutofit/>
            </a:bodyPr>
            <a:lstStyle/>
            <a:p>
              <a:pPr marL="0" lvl="0" indent="0" algn="l" defTabSz="889000">
                <a:lnSpc>
                  <a:spcPct val="90000"/>
                </a:lnSpc>
                <a:spcBef>
                  <a:spcPct val="0"/>
                </a:spcBef>
                <a:spcAft>
                  <a:spcPct val="35000"/>
                </a:spcAft>
                <a:buNone/>
              </a:pPr>
              <a:r>
                <a:rPr lang="en-US" sz="2000" kern="1200"/>
                <a:t>Consumers can be willing to pay more for sustainability</a:t>
              </a:r>
            </a:p>
            <a:p>
              <a:pPr marL="171450" lvl="1" indent="-171450" algn="l" defTabSz="711200">
                <a:lnSpc>
                  <a:spcPct val="90000"/>
                </a:lnSpc>
                <a:spcBef>
                  <a:spcPct val="0"/>
                </a:spcBef>
                <a:spcAft>
                  <a:spcPct val="15000"/>
                </a:spcAft>
                <a:buChar char="•"/>
              </a:pPr>
              <a:r>
                <a:rPr lang="en-US" sz="1600" kern="1200"/>
                <a:t>More than 1/3 of global consumers</a:t>
              </a:r>
            </a:p>
            <a:p>
              <a:pPr marL="171450" lvl="1" indent="-171450" algn="l" defTabSz="711200">
                <a:lnSpc>
                  <a:spcPct val="90000"/>
                </a:lnSpc>
                <a:spcBef>
                  <a:spcPct val="0"/>
                </a:spcBef>
                <a:spcAft>
                  <a:spcPct val="15000"/>
                </a:spcAft>
                <a:buChar char="•"/>
              </a:pPr>
              <a:r>
                <a:rPr lang="en-US" sz="1600" kern="1200"/>
                <a:t>70% of Gen Z</a:t>
              </a:r>
            </a:p>
          </p:txBody>
        </p:sp>
        <p:sp>
          <p:nvSpPr>
            <p:cNvPr id="45" name="Oval 44">
              <a:extLst>
                <a:ext uri="{FF2B5EF4-FFF2-40B4-BE49-F238E27FC236}">
                  <a16:creationId xmlns:a16="http://schemas.microsoft.com/office/drawing/2014/main" id="{1CBBB998-1E76-338E-7A42-6E126884EC2B}"/>
                </a:ext>
              </a:extLst>
            </p:cNvPr>
            <p:cNvSpPr/>
            <p:nvPr/>
          </p:nvSpPr>
          <p:spPr>
            <a:xfrm>
              <a:off x="2197167" y="1153955"/>
              <a:ext cx="1189322" cy="1189322"/>
            </a:xfrm>
            <a:prstGeom prst="ellipse">
              <a:avLst/>
            </a:prstGeom>
            <a:blipFill rotWithShape="1">
              <a:blip r:embed="rId5"/>
              <a:srcRect/>
              <a:stretch>
                <a:fillRect/>
              </a:stretch>
            </a:blipFill>
            <a:ln>
              <a:solidFill>
                <a:srgbClr val="105227"/>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grpSp>
        <p:nvGrpSpPr>
          <p:cNvPr id="49" name="Group 48">
            <a:extLst>
              <a:ext uri="{FF2B5EF4-FFF2-40B4-BE49-F238E27FC236}">
                <a16:creationId xmlns:a16="http://schemas.microsoft.com/office/drawing/2014/main" id="{25F618C6-1A4F-62FA-790D-7754F1647E3B}"/>
              </a:ext>
            </a:extLst>
          </p:cNvPr>
          <p:cNvGrpSpPr/>
          <p:nvPr/>
        </p:nvGrpSpPr>
        <p:grpSpPr>
          <a:xfrm>
            <a:off x="2197167" y="2665311"/>
            <a:ext cx="7378518" cy="1233258"/>
            <a:chOff x="2197167" y="2665311"/>
            <a:chExt cx="7378518" cy="1233258"/>
          </a:xfrm>
        </p:grpSpPr>
        <p:sp>
          <p:nvSpPr>
            <p:cNvPr id="13" name="Freeform: Shape 12">
              <a:extLst>
                <a:ext uri="{FF2B5EF4-FFF2-40B4-BE49-F238E27FC236}">
                  <a16:creationId xmlns:a16="http://schemas.microsoft.com/office/drawing/2014/main" id="{F84456B6-E186-89F6-5F03-9980FFC6779F}"/>
                </a:ext>
              </a:extLst>
            </p:cNvPr>
            <p:cNvSpPr/>
            <p:nvPr/>
          </p:nvSpPr>
          <p:spPr>
            <a:xfrm>
              <a:off x="2785503" y="2696595"/>
              <a:ext cx="6790182" cy="1201974"/>
            </a:xfrm>
            <a:custGeom>
              <a:avLst/>
              <a:gdLst>
                <a:gd name="connsiteX0" fmla="*/ 0 w 6790182"/>
                <a:gd name="connsiteY0" fmla="*/ 0 h 1201973"/>
                <a:gd name="connsiteX1" fmla="*/ 6189196 w 6790182"/>
                <a:gd name="connsiteY1" fmla="*/ 0 h 1201973"/>
                <a:gd name="connsiteX2" fmla="*/ 6790182 w 6790182"/>
                <a:gd name="connsiteY2" fmla="*/ 600987 h 1201973"/>
                <a:gd name="connsiteX3" fmla="*/ 6189196 w 6790182"/>
                <a:gd name="connsiteY3" fmla="*/ 1201973 h 1201973"/>
                <a:gd name="connsiteX4" fmla="*/ 0 w 6790182"/>
                <a:gd name="connsiteY4" fmla="*/ 1201973 h 1201973"/>
                <a:gd name="connsiteX5" fmla="*/ 0 w 6790182"/>
                <a:gd name="connsiteY5" fmla="*/ 0 h 120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90182" h="1201973">
                  <a:moveTo>
                    <a:pt x="6790182" y="1201972"/>
                  </a:moveTo>
                  <a:lnTo>
                    <a:pt x="600986" y="1201972"/>
                  </a:lnTo>
                  <a:lnTo>
                    <a:pt x="0" y="600986"/>
                  </a:lnTo>
                  <a:lnTo>
                    <a:pt x="600986" y="1"/>
                  </a:lnTo>
                  <a:lnTo>
                    <a:pt x="6790182" y="1"/>
                  </a:lnTo>
                  <a:lnTo>
                    <a:pt x="6790182" y="120197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0530" tIns="76201" rIns="142240" bIns="76200" numCol="1" spcCol="1270" anchor="ctr" anchorCtr="0">
              <a:noAutofit/>
            </a:bodyPr>
            <a:lstStyle/>
            <a:p>
              <a:pPr marL="0" lvl="0" indent="0" defTabSz="889000">
                <a:lnSpc>
                  <a:spcPct val="90000"/>
                </a:lnSpc>
                <a:spcBef>
                  <a:spcPct val="0"/>
                </a:spcBef>
                <a:spcAft>
                  <a:spcPct val="35000"/>
                </a:spcAft>
                <a:buNone/>
              </a:pPr>
              <a:r>
                <a:rPr lang="en-US" sz="2000" kern="1200"/>
                <a:t>Micro- and macro- financial risks</a:t>
              </a:r>
            </a:p>
          </p:txBody>
        </p:sp>
        <p:sp>
          <p:nvSpPr>
            <p:cNvPr id="47" name="Oval 46">
              <a:extLst>
                <a:ext uri="{FF2B5EF4-FFF2-40B4-BE49-F238E27FC236}">
                  <a16:creationId xmlns:a16="http://schemas.microsoft.com/office/drawing/2014/main" id="{6FAD70A3-AAF5-D506-ADA0-C1992D845F02}"/>
                </a:ext>
              </a:extLst>
            </p:cNvPr>
            <p:cNvSpPr/>
            <p:nvPr/>
          </p:nvSpPr>
          <p:spPr>
            <a:xfrm>
              <a:off x="2197167" y="2665311"/>
              <a:ext cx="1189322" cy="1189322"/>
            </a:xfrm>
            <a:prstGeom prst="ellipse">
              <a:avLst/>
            </a:prstGeom>
            <a:blipFill rotWithShape="1">
              <a:blip r:embed="rId6"/>
              <a:srcRect/>
              <a:stretch>
                <a:fillRect/>
              </a:stretch>
            </a:blipFill>
            <a:ln>
              <a:solidFill>
                <a:srgbClr val="105227"/>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grpSp>
        <p:nvGrpSpPr>
          <p:cNvPr id="51" name="Group 50">
            <a:extLst>
              <a:ext uri="{FF2B5EF4-FFF2-40B4-BE49-F238E27FC236}">
                <a16:creationId xmlns:a16="http://schemas.microsoft.com/office/drawing/2014/main" id="{4105F7CB-A354-DB6D-8D74-5960E9C41C54}"/>
              </a:ext>
            </a:extLst>
          </p:cNvPr>
          <p:cNvGrpSpPr/>
          <p:nvPr/>
        </p:nvGrpSpPr>
        <p:grpSpPr>
          <a:xfrm>
            <a:off x="784607" y="4095976"/>
            <a:ext cx="10220392" cy="2461766"/>
            <a:chOff x="784607" y="4095976"/>
            <a:chExt cx="10220392" cy="2461766"/>
          </a:xfrm>
        </p:grpSpPr>
        <p:grpSp>
          <p:nvGrpSpPr>
            <p:cNvPr id="30" name="Group 29">
              <a:extLst>
                <a:ext uri="{FF2B5EF4-FFF2-40B4-BE49-F238E27FC236}">
                  <a16:creationId xmlns:a16="http://schemas.microsoft.com/office/drawing/2014/main" id="{F9315B0A-5F3E-82C9-7031-06A6F26ED143}"/>
                </a:ext>
              </a:extLst>
            </p:cNvPr>
            <p:cNvGrpSpPr/>
            <p:nvPr/>
          </p:nvGrpSpPr>
          <p:grpSpPr>
            <a:xfrm>
              <a:off x="784607" y="4095976"/>
              <a:ext cx="5401429" cy="2211794"/>
              <a:chOff x="1185565" y="4097226"/>
              <a:chExt cx="5401429" cy="2225796"/>
            </a:xfrm>
          </p:grpSpPr>
          <p:pic>
            <p:nvPicPr>
              <p:cNvPr id="19" name="Picture 18">
                <a:extLst>
                  <a:ext uri="{FF2B5EF4-FFF2-40B4-BE49-F238E27FC236}">
                    <a16:creationId xmlns:a16="http://schemas.microsoft.com/office/drawing/2014/main" id="{A071E1E6-740A-0FD6-0907-346D71C4D700}"/>
                  </a:ext>
                </a:extLst>
              </p:cNvPr>
              <p:cNvPicPr>
                <a:picLocks noChangeAspect="1"/>
              </p:cNvPicPr>
              <p:nvPr/>
            </p:nvPicPr>
            <p:blipFill>
              <a:blip r:embed="rId7"/>
              <a:stretch>
                <a:fillRect/>
              </a:stretch>
            </p:blipFill>
            <p:spPr>
              <a:xfrm>
                <a:off x="1185565" y="4808336"/>
                <a:ext cx="5401429" cy="1514686"/>
              </a:xfrm>
              <a:prstGeom prst="rect">
                <a:avLst/>
              </a:prstGeom>
            </p:spPr>
          </p:pic>
          <p:pic>
            <p:nvPicPr>
              <p:cNvPr id="21" name="Picture 20">
                <a:extLst>
                  <a:ext uri="{FF2B5EF4-FFF2-40B4-BE49-F238E27FC236}">
                    <a16:creationId xmlns:a16="http://schemas.microsoft.com/office/drawing/2014/main" id="{A81A92D8-EFC2-9A0A-8540-6EDDF0DB8208}"/>
                  </a:ext>
                </a:extLst>
              </p:cNvPr>
              <p:cNvPicPr>
                <a:picLocks noChangeAspect="1"/>
              </p:cNvPicPr>
              <p:nvPr/>
            </p:nvPicPr>
            <p:blipFill>
              <a:blip r:embed="rId8"/>
              <a:stretch>
                <a:fillRect/>
              </a:stretch>
            </p:blipFill>
            <p:spPr>
              <a:xfrm>
                <a:off x="1294139" y="4097226"/>
                <a:ext cx="2265257" cy="729344"/>
              </a:xfrm>
              <a:prstGeom prst="rect">
                <a:avLst/>
              </a:prstGeom>
            </p:spPr>
          </p:pic>
        </p:grpSp>
        <p:grpSp>
          <p:nvGrpSpPr>
            <p:cNvPr id="29" name="Group 28">
              <a:extLst>
                <a:ext uri="{FF2B5EF4-FFF2-40B4-BE49-F238E27FC236}">
                  <a16:creationId xmlns:a16="http://schemas.microsoft.com/office/drawing/2014/main" id="{2E80F168-43F4-4C4A-B4E4-73612BE84AB2}"/>
                </a:ext>
              </a:extLst>
            </p:cNvPr>
            <p:cNvGrpSpPr/>
            <p:nvPr/>
          </p:nvGrpSpPr>
          <p:grpSpPr>
            <a:xfrm>
              <a:off x="6180594" y="4215871"/>
              <a:ext cx="4824405" cy="466847"/>
              <a:chOff x="6827145" y="6109911"/>
              <a:chExt cx="4824405" cy="469802"/>
            </a:xfrm>
          </p:grpSpPr>
          <p:pic>
            <p:nvPicPr>
              <p:cNvPr id="23" name="Picture 22">
                <a:extLst>
                  <a:ext uri="{FF2B5EF4-FFF2-40B4-BE49-F238E27FC236}">
                    <a16:creationId xmlns:a16="http://schemas.microsoft.com/office/drawing/2014/main" id="{0B6AD5BC-9975-4EF3-69D4-FE35CE2917A7}"/>
                  </a:ext>
                </a:extLst>
              </p:cNvPr>
              <p:cNvPicPr>
                <a:picLocks noChangeAspect="1"/>
              </p:cNvPicPr>
              <p:nvPr/>
            </p:nvPicPr>
            <p:blipFill rotWithShape="1">
              <a:blip r:embed="rId9"/>
              <a:srcRect t="82478"/>
              <a:stretch/>
            </p:blipFill>
            <p:spPr>
              <a:xfrm>
                <a:off x="6827145" y="6109911"/>
                <a:ext cx="4824405" cy="469802"/>
              </a:xfrm>
              <a:prstGeom prst="rect">
                <a:avLst/>
              </a:prstGeom>
            </p:spPr>
          </p:pic>
          <p:sp>
            <p:nvSpPr>
              <p:cNvPr id="24" name="Rectangle 23">
                <a:extLst>
                  <a:ext uri="{FF2B5EF4-FFF2-40B4-BE49-F238E27FC236}">
                    <a16:creationId xmlns:a16="http://schemas.microsoft.com/office/drawing/2014/main" id="{2620B2B8-0283-126E-2DD3-DB2D0896A98A}"/>
                  </a:ext>
                </a:extLst>
              </p:cNvPr>
              <p:cNvSpPr/>
              <p:nvPr/>
            </p:nvSpPr>
            <p:spPr>
              <a:xfrm flipV="1">
                <a:off x="6956745" y="6418580"/>
                <a:ext cx="1472880" cy="45719"/>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D1F0404-0AB5-175D-37A9-7EB661D7AC9D}"/>
                  </a:ext>
                </a:extLst>
              </p:cNvPr>
              <p:cNvSpPr/>
              <p:nvPr/>
            </p:nvSpPr>
            <p:spPr>
              <a:xfrm flipV="1">
                <a:off x="11239499" y="6217458"/>
                <a:ext cx="326325" cy="73584"/>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954A938-F1B9-838B-2446-2FA5B74619EA}"/>
                  </a:ext>
                </a:extLst>
              </p:cNvPr>
              <p:cNvSpPr/>
              <p:nvPr/>
            </p:nvSpPr>
            <p:spPr>
              <a:xfrm flipV="1">
                <a:off x="6956745" y="6219532"/>
                <a:ext cx="1229767" cy="51590"/>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4E16BD8-A6E6-1223-0C7E-AE5D42E620AE}"/>
                  </a:ext>
                </a:extLst>
              </p:cNvPr>
              <p:cNvSpPr/>
              <p:nvPr/>
            </p:nvSpPr>
            <p:spPr>
              <a:xfrm flipV="1">
                <a:off x="9166545" y="6254250"/>
                <a:ext cx="1229767" cy="51590"/>
              </a:xfrm>
              <a:prstGeom prst="rect">
                <a:avLst/>
              </a:prstGeom>
              <a:solidFill>
                <a:srgbClr val="57CA00">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Picture 49">
              <a:extLst>
                <a:ext uri="{FF2B5EF4-FFF2-40B4-BE49-F238E27FC236}">
                  <a16:creationId xmlns:a16="http://schemas.microsoft.com/office/drawing/2014/main" id="{A545AFD7-3BAA-DC95-A64B-329F0529B37F}"/>
                </a:ext>
              </a:extLst>
            </p:cNvPr>
            <p:cNvPicPr>
              <a:picLocks noChangeAspect="1"/>
            </p:cNvPicPr>
            <p:nvPr/>
          </p:nvPicPr>
          <p:blipFill rotWithShape="1">
            <a:blip r:embed="rId9"/>
            <a:srcRect b="19961"/>
            <a:stretch/>
          </p:blipFill>
          <p:spPr>
            <a:xfrm>
              <a:off x="6310194" y="4607409"/>
              <a:ext cx="4412354" cy="1950333"/>
            </a:xfrm>
            <a:prstGeom prst="rect">
              <a:avLst/>
            </a:prstGeom>
          </p:spPr>
        </p:pic>
      </p:grpSp>
    </p:spTree>
    <p:extLst>
      <p:ext uri="{BB962C8B-B14F-4D97-AF65-F5344CB8AC3E}">
        <p14:creationId xmlns:p14="http://schemas.microsoft.com/office/powerpoint/2010/main" val="329091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F89390-447B-74FA-EF1C-93CFCE7F9AE6}"/>
              </a:ext>
            </a:extLst>
          </p:cNvPr>
          <p:cNvSpPr txBox="1">
            <a:spLocks/>
          </p:cNvSpPr>
          <p:nvPr/>
        </p:nvSpPr>
        <p:spPr>
          <a:xfrm>
            <a:off x="622300" y="393700"/>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t>Greenwashing needs to be </a:t>
            </a:r>
            <a:r>
              <a:rPr lang="en-US" i="1" dirty="0"/>
              <a:t>identified </a:t>
            </a:r>
            <a:r>
              <a:rPr lang="en-US" dirty="0"/>
              <a:t>first</a:t>
            </a:r>
            <a:endParaRPr lang="en-US" i="1" dirty="0"/>
          </a:p>
        </p:txBody>
      </p:sp>
      <p:graphicFrame>
        <p:nvGraphicFramePr>
          <p:cNvPr id="19" name="Diagram 18">
            <a:extLst>
              <a:ext uri="{FF2B5EF4-FFF2-40B4-BE49-F238E27FC236}">
                <a16:creationId xmlns:a16="http://schemas.microsoft.com/office/drawing/2014/main" id="{094C1572-1DBD-E48E-8E3A-653654CF4B27}"/>
              </a:ext>
            </a:extLst>
          </p:cNvPr>
          <p:cNvGraphicFramePr/>
          <p:nvPr>
            <p:extLst>
              <p:ext uri="{D42A27DB-BD31-4B8C-83A1-F6EECF244321}">
                <p14:modId xmlns:p14="http://schemas.microsoft.com/office/powerpoint/2010/main" val="1417791723"/>
              </p:ext>
            </p:extLst>
          </p:nvPr>
        </p:nvGraphicFramePr>
        <p:xfrm>
          <a:off x="1470025" y="1566217"/>
          <a:ext cx="9251950" cy="13379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2" name="Diagram 21">
            <a:extLst>
              <a:ext uri="{FF2B5EF4-FFF2-40B4-BE49-F238E27FC236}">
                <a16:creationId xmlns:a16="http://schemas.microsoft.com/office/drawing/2014/main" id="{EA708B40-F9CC-9C05-A0F2-EE9BD314B1B2}"/>
              </a:ext>
            </a:extLst>
          </p:cNvPr>
          <p:cNvGraphicFramePr/>
          <p:nvPr>
            <p:extLst>
              <p:ext uri="{D42A27DB-BD31-4B8C-83A1-F6EECF244321}">
                <p14:modId xmlns:p14="http://schemas.microsoft.com/office/powerpoint/2010/main" val="1269132212"/>
              </p:ext>
            </p:extLst>
          </p:nvPr>
        </p:nvGraphicFramePr>
        <p:xfrm>
          <a:off x="2851150" y="3429000"/>
          <a:ext cx="6489700" cy="25273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39" name="Group 38">
            <a:extLst>
              <a:ext uri="{FF2B5EF4-FFF2-40B4-BE49-F238E27FC236}">
                <a16:creationId xmlns:a16="http://schemas.microsoft.com/office/drawing/2014/main" id="{A9735175-8FDF-BE12-E15D-DC83ED13A650}"/>
              </a:ext>
            </a:extLst>
          </p:cNvPr>
          <p:cNvGrpSpPr/>
          <p:nvPr/>
        </p:nvGrpSpPr>
        <p:grpSpPr>
          <a:xfrm>
            <a:off x="8458200" y="3187700"/>
            <a:ext cx="2514600" cy="3009900"/>
            <a:chOff x="8915400" y="3213100"/>
            <a:chExt cx="2514600" cy="3009900"/>
          </a:xfrm>
        </p:grpSpPr>
        <p:sp>
          <p:nvSpPr>
            <p:cNvPr id="37" name="Right Brace 36">
              <a:extLst>
                <a:ext uri="{FF2B5EF4-FFF2-40B4-BE49-F238E27FC236}">
                  <a16:creationId xmlns:a16="http://schemas.microsoft.com/office/drawing/2014/main" id="{A8BAF228-C9FA-455C-05E6-E6A0177FED60}"/>
                </a:ext>
              </a:extLst>
            </p:cNvPr>
            <p:cNvSpPr/>
            <p:nvPr/>
          </p:nvSpPr>
          <p:spPr>
            <a:xfrm>
              <a:off x="8915400" y="3213100"/>
              <a:ext cx="622300" cy="300990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0B7A33A1-87C2-2CA3-032F-2ECD0B5FD125}"/>
                </a:ext>
              </a:extLst>
            </p:cNvPr>
            <p:cNvSpPr txBox="1"/>
            <p:nvPr/>
          </p:nvSpPr>
          <p:spPr>
            <a:xfrm>
              <a:off x="9804400" y="4117885"/>
              <a:ext cx="1625600" cy="1200329"/>
            </a:xfrm>
            <a:prstGeom prst="rect">
              <a:avLst/>
            </a:prstGeom>
            <a:noFill/>
          </p:spPr>
          <p:txBody>
            <a:bodyPr wrap="square" rtlCol="0">
              <a:spAutoFit/>
            </a:bodyPr>
            <a:lstStyle/>
            <a:p>
              <a:r>
                <a:rPr lang="en-US"/>
                <a:t>Steps from design research approach</a:t>
              </a:r>
            </a:p>
          </p:txBody>
        </p:sp>
      </p:grpSp>
      <p:pic>
        <p:nvPicPr>
          <p:cNvPr id="40" name="Content Placeholder 4" descr="A green and white machine&#10;&#10;Description automatically generated">
            <a:extLst>
              <a:ext uri="{FF2B5EF4-FFF2-40B4-BE49-F238E27FC236}">
                <a16:creationId xmlns:a16="http://schemas.microsoft.com/office/drawing/2014/main" id="{B2DE2C14-D868-5A50-7C93-521F830BE31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50592" y="5686914"/>
            <a:ext cx="651669" cy="875932"/>
          </a:xfrm>
          <a:prstGeom prst="rect">
            <a:avLst/>
          </a:prstGeom>
        </p:spPr>
      </p:pic>
      <p:sp>
        <p:nvSpPr>
          <p:cNvPr id="2" name="TextBox 1">
            <a:extLst>
              <a:ext uri="{FF2B5EF4-FFF2-40B4-BE49-F238E27FC236}">
                <a16:creationId xmlns:a16="http://schemas.microsoft.com/office/drawing/2014/main" id="{F1C22DDC-E6BC-2D3D-6D2C-8D938AA15600}"/>
              </a:ext>
            </a:extLst>
          </p:cNvPr>
          <p:cNvSpPr txBox="1"/>
          <p:nvPr/>
        </p:nvSpPr>
        <p:spPr>
          <a:xfrm>
            <a:off x="5190978" y="3003034"/>
            <a:ext cx="2532185" cy="369332"/>
          </a:xfrm>
          <a:prstGeom prst="rect">
            <a:avLst/>
          </a:prstGeom>
          <a:noFill/>
        </p:spPr>
        <p:txBody>
          <a:bodyPr wrap="square" rtlCol="0">
            <a:spAutoFit/>
          </a:bodyPr>
          <a:lstStyle/>
          <a:p>
            <a:pPr algn="ctr"/>
            <a:r>
              <a:rPr lang="it-IT" b="1" dirty="0"/>
              <a:t>Subquestions:</a:t>
            </a:r>
            <a:endParaRPr lang="en-US" b="1" dirty="0"/>
          </a:p>
        </p:txBody>
      </p:sp>
    </p:spTree>
    <p:extLst>
      <p:ext uri="{BB962C8B-B14F-4D97-AF65-F5344CB8AC3E}">
        <p14:creationId xmlns:p14="http://schemas.microsoft.com/office/powerpoint/2010/main" val="186886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Graphic spid="22" grpId="0">
        <p:bldAsOne/>
      </p:bldGraphic>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79E8A940-4394-DB32-1E0A-ADC60682D559}"/>
              </a:ext>
            </a:extLst>
          </p:cNvPr>
          <p:cNvGrpSpPr/>
          <p:nvPr/>
        </p:nvGrpSpPr>
        <p:grpSpPr>
          <a:xfrm>
            <a:off x="2293035" y="1653104"/>
            <a:ext cx="7454097" cy="1475036"/>
            <a:chOff x="1007732" y="1650708"/>
            <a:chExt cx="7454097" cy="1475036"/>
          </a:xfrm>
        </p:grpSpPr>
        <p:sp>
          <p:nvSpPr>
            <p:cNvPr id="11" name="Freeform: Shape 10">
              <a:extLst>
                <a:ext uri="{FF2B5EF4-FFF2-40B4-BE49-F238E27FC236}">
                  <a16:creationId xmlns:a16="http://schemas.microsoft.com/office/drawing/2014/main" id="{AE4D484C-1507-FB12-2B15-60B508883FA3}"/>
                </a:ext>
              </a:extLst>
            </p:cNvPr>
            <p:cNvSpPr/>
            <p:nvPr/>
          </p:nvSpPr>
          <p:spPr>
            <a:xfrm>
              <a:off x="1007732" y="1650708"/>
              <a:ext cx="1184358" cy="1475036"/>
            </a:xfrm>
            <a:custGeom>
              <a:avLst/>
              <a:gdLst>
                <a:gd name="connsiteX0" fmla="*/ 0 w 1475035"/>
                <a:gd name="connsiteY0" fmla="*/ 0 h 1032524"/>
                <a:gd name="connsiteX1" fmla="*/ 958773 w 1475035"/>
                <a:gd name="connsiteY1" fmla="*/ 0 h 1032524"/>
                <a:gd name="connsiteX2" fmla="*/ 1475035 w 1475035"/>
                <a:gd name="connsiteY2" fmla="*/ 516262 h 1032524"/>
                <a:gd name="connsiteX3" fmla="*/ 958773 w 1475035"/>
                <a:gd name="connsiteY3" fmla="*/ 1032524 h 1032524"/>
                <a:gd name="connsiteX4" fmla="*/ 0 w 1475035"/>
                <a:gd name="connsiteY4" fmla="*/ 1032524 h 1032524"/>
                <a:gd name="connsiteX5" fmla="*/ 516262 w 1475035"/>
                <a:gd name="connsiteY5" fmla="*/ 516262 h 1032524"/>
                <a:gd name="connsiteX6" fmla="*/ 0 w 1475035"/>
                <a:gd name="connsiteY6" fmla="*/ 0 h 103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035" h="1032524">
                  <a:moveTo>
                    <a:pt x="1475034" y="0"/>
                  </a:moveTo>
                  <a:lnTo>
                    <a:pt x="1475034" y="671141"/>
                  </a:lnTo>
                  <a:lnTo>
                    <a:pt x="737518" y="1032524"/>
                  </a:lnTo>
                  <a:lnTo>
                    <a:pt x="1" y="671141"/>
                  </a:lnTo>
                  <a:lnTo>
                    <a:pt x="1" y="0"/>
                  </a:lnTo>
                  <a:lnTo>
                    <a:pt x="737518" y="361383"/>
                  </a:lnTo>
                  <a:lnTo>
                    <a:pt x="1475034"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01" tIns="528962" rIns="12700" bIns="528963" numCol="1" spcCol="1270" anchor="ctr" anchorCtr="0">
              <a:noAutofit/>
            </a:bodyPr>
            <a:lstStyle/>
            <a:p>
              <a:pPr marL="0" lvl="0" indent="0" algn="ctr" defTabSz="889000">
                <a:lnSpc>
                  <a:spcPct val="90000"/>
                </a:lnSpc>
                <a:spcBef>
                  <a:spcPct val="0"/>
                </a:spcBef>
                <a:spcAft>
                  <a:spcPct val="35000"/>
                </a:spcAft>
                <a:buNone/>
              </a:pPr>
              <a:r>
                <a:rPr lang="en-US" sz="2000" b="1" kern="1200" dirty="0"/>
                <a:t>Social</a:t>
              </a:r>
            </a:p>
          </p:txBody>
        </p:sp>
        <p:sp>
          <p:nvSpPr>
            <p:cNvPr id="12" name="Rectangle: Top Corners Rounded 11">
              <a:extLst>
                <a:ext uri="{FF2B5EF4-FFF2-40B4-BE49-F238E27FC236}">
                  <a16:creationId xmlns:a16="http://schemas.microsoft.com/office/drawing/2014/main" id="{2BA16E81-76B8-B869-5EDE-1A5266CF2C2F}"/>
                </a:ext>
              </a:extLst>
            </p:cNvPr>
            <p:cNvSpPr/>
            <p:nvPr/>
          </p:nvSpPr>
          <p:spPr>
            <a:xfrm rot="5400000">
              <a:off x="4847572" y="-1004773"/>
              <a:ext cx="958773" cy="6269740"/>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vert="vert270"/>
            <a:lstStyle/>
            <a:p>
              <a:pPr marL="742950" lvl="1" indent="-285750">
                <a:buFont typeface="Arial" panose="020B0604020202020204" pitchFamily="34" charset="0"/>
                <a:buChar char="•"/>
              </a:pPr>
              <a:r>
                <a:rPr lang="en-US" dirty="0"/>
                <a:t>Tackles climate change</a:t>
              </a:r>
            </a:p>
            <a:p>
              <a:pPr marL="742950" lvl="1" indent="-285750">
                <a:buFont typeface="Arial" panose="020B0604020202020204" pitchFamily="34" charset="0"/>
                <a:buChar char="•"/>
              </a:pPr>
              <a:r>
                <a:rPr lang="en-US" dirty="0"/>
                <a:t>Support decision-making</a:t>
              </a:r>
            </a:p>
          </p:txBody>
        </p:sp>
      </p:grpSp>
      <p:grpSp>
        <p:nvGrpSpPr>
          <p:cNvPr id="18" name="Group 17">
            <a:extLst>
              <a:ext uri="{FF2B5EF4-FFF2-40B4-BE49-F238E27FC236}">
                <a16:creationId xmlns:a16="http://schemas.microsoft.com/office/drawing/2014/main" id="{E0508D12-5FC4-27A8-59D3-B72C96338002}"/>
              </a:ext>
            </a:extLst>
          </p:cNvPr>
          <p:cNvGrpSpPr/>
          <p:nvPr/>
        </p:nvGrpSpPr>
        <p:grpSpPr>
          <a:xfrm>
            <a:off x="2293035" y="2932491"/>
            <a:ext cx="7454097" cy="1475036"/>
            <a:chOff x="1007732" y="2930095"/>
            <a:chExt cx="7454097" cy="1475036"/>
          </a:xfrm>
        </p:grpSpPr>
        <p:sp>
          <p:nvSpPr>
            <p:cNvPr id="13" name="Freeform: Shape 12">
              <a:extLst>
                <a:ext uri="{FF2B5EF4-FFF2-40B4-BE49-F238E27FC236}">
                  <a16:creationId xmlns:a16="http://schemas.microsoft.com/office/drawing/2014/main" id="{E82C2090-04A6-9D0A-1E8E-C812C926F104}"/>
                </a:ext>
              </a:extLst>
            </p:cNvPr>
            <p:cNvSpPr/>
            <p:nvPr/>
          </p:nvSpPr>
          <p:spPr>
            <a:xfrm>
              <a:off x="1007732" y="2930095"/>
              <a:ext cx="1184358" cy="1475036"/>
            </a:xfrm>
            <a:custGeom>
              <a:avLst/>
              <a:gdLst>
                <a:gd name="connsiteX0" fmla="*/ 0 w 1475035"/>
                <a:gd name="connsiteY0" fmla="*/ 0 h 1032524"/>
                <a:gd name="connsiteX1" fmla="*/ 958773 w 1475035"/>
                <a:gd name="connsiteY1" fmla="*/ 0 h 1032524"/>
                <a:gd name="connsiteX2" fmla="*/ 1475035 w 1475035"/>
                <a:gd name="connsiteY2" fmla="*/ 516262 h 1032524"/>
                <a:gd name="connsiteX3" fmla="*/ 958773 w 1475035"/>
                <a:gd name="connsiteY3" fmla="*/ 1032524 h 1032524"/>
                <a:gd name="connsiteX4" fmla="*/ 0 w 1475035"/>
                <a:gd name="connsiteY4" fmla="*/ 1032524 h 1032524"/>
                <a:gd name="connsiteX5" fmla="*/ 516262 w 1475035"/>
                <a:gd name="connsiteY5" fmla="*/ 516262 h 1032524"/>
                <a:gd name="connsiteX6" fmla="*/ 0 w 1475035"/>
                <a:gd name="connsiteY6" fmla="*/ 0 h 103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035" h="1032524">
                  <a:moveTo>
                    <a:pt x="1475034" y="0"/>
                  </a:moveTo>
                  <a:lnTo>
                    <a:pt x="1475034" y="671141"/>
                  </a:lnTo>
                  <a:lnTo>
                    <a:pt x="737518" y="1032524"/>
                  </a:lnTo>
                  <a:lnTo>
                    <a:pt x="1" y="671141"/>
                  </a:lnTo>
                  <a:lnTo>
                    <a:pt x="1" y="0"/>
                  </a:lnTo>
                  <a:lnTo>
                    <a:pt x="737518" y="361383"/>
                  </a:lnTo>
                  <a:lnTo>
                    <a:pt x="1475034"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01" tIns="528962" rIns="12700" bIns="528963" numCol="1" spcCol="1270" anchor="ctr" anchorCtr="0">
              <a:noAutofit/>
            </a:bodyPr>
            <a:lstStyle/>
            <a:p>
              <a:pPr marL="0" lvl="0" indent="0" algn="ctr" defTabSz="889000">
                <a:lnSpc>
                  <a:spcPct val="90000"/>
                </a:lnSpc>
                <a:spcBef>
                  <a:spcPct val="0"/>
                </a:spcBef>
                <a:spcAft>
                  <a:spcPct val="35000"/>
                </a:spcAft>
                <a:buNone/>
              </a:pPr>
              <a:r>
                <a:rPr lang="en-US" sz="2000" b="1" kern="1200" dirty="0"/>
                <a:t>Scientific</a:t>
              </a:r>
            </a:p>
          </p:txBody>
        </p:sp>
        <p:sp>
          <p:nvSpPr>
            <p:cNvPr id="14" name="Rectangle: Top Corners Rounded 13">
              <a:extLst>
                <a:ext uri="{FF2B5EF4-FFF2-40B4-BE49-F238E27FC236}">
                  <a16:creationId xmlns:a16="http://schemas.microsoft.com/office/drawing/2014/main" id="{F505C7A9-AE50-B656-B627-DBF2F9FB24E9}"/>
                </a:ext>
              </a:extLst>
            </p:cNvPr>
            <p:cNvSpPr/>
            <p:nvPr/>
          </p:nvSpPr>
          <p:spPr>
            <a:xfrm rot="5400000">
              <a:off x="4847572" y="274614"/>
              <a:ext cx="958773" cy="6269740"/>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vert="vert270"/>
            <a:lstStyle/>
            <a:p>
              <a:pPr marL="742950" lvl="1" indent="-285750">
                <a:buFont typeface="Arial" panose="020B0604020202020204" pitchFamily="34" charset="0"/>
                <a:buChar char="•"/>
              </a:pPr>
              <a:r>
                <a:rPr lang="en-US"/>
                <a:t>Fill research gaps</a:t>
              </a:r>
            </a:p>
          </p:txBody>
        </p:sp>
      </p:grpSp>
      <p:grpSp>
        <p:nvGrpSpPr>
          <p:cNvPr id="19" name="Group 18">
            <a:extLst>
              <a:ext uri="{FF2B5EF4-FFF2-40B4-BE49-F238E27FC236}">
                <a16:creationId xmlns:a16="http://schemas.microsoft.com/office/drawing/2014/main" id="{9DD9FFDD-A42F-CCE6-1E8F-0266FD38B287}"/>
              </a:ext>
            </a:extLst>
          </p:cNvPr>
          <p:cNvGrpSpPr/>
          <p:nvPr/>
        </p:nvGrpSpPr>
        <p:grpSpPr>
          <a:xfrm>
            <a:off x="2293035" y="4211878"/>
            <a:ext cx="7454097" cy="1475036"/>
            <a:chOff x="1007732" y="4209482"/>
            <a:chExt cx="7454097" cy="1475036"/>
          </a:xfrm>
        </p:grpSpPr>
        <p:sp>
          <p:nvSpPr>
            <p:cNvPr id="15" name="Freeform: Shape 14">
              <a:extLst>
                <a:ext uri="{FF2B5EF4-FFF2-40B4-BE49-F238E27FC236}">
                  <a16:creationId xmlns:a16="http://schemas.microsoft.com/office/drawing/2014/main" id="{B58F5BC2-075D-B50C-4045-985575F802EE}"/>
                </a:ext>
              </a:extLst>
            </p:cNvPr>
            <p:cNvSpPr/>
            <p:nvPr/>
          </p:nvSpPr>
          <p:spPr>
            <a:xfrm>
              <a:off x="1007732" y="4209482"/>
              <a:ext cx="1184358" cy="1475036"/>
            </a:xfrm>
            <a:custGeom>
              <a:avLst/>
              <a:gdLst>
                <a:gd name="connsiteX0" fmla="*/ 0 w 1475035"/>
                <a:gd name="connsiteY0" fmla="*/ 0 h 1032524"/>
                <a:gd name="connsiteX1" fmla="*/ 958773 w 1475035"/>
                <a:gd name="connsiteY1" fmla="*/ 0 h 1032524"/>
                <a:gd name="connsiteX2" fmla="*/ 1475035 w 1475035"/>
                <a:gd name="connsiteY2" fmla="*/ 516262 h 1032524"/>
                <a:gd name="connsiteX3" fmla="*/ 958773 w 1475035"/>
                <a:gd name="connsiteY3" fmla="*/ 1032524 h 1032524"/>
                <a:gd name="connsiteX4" fmla="*/ 0 w 1475035"/>
                <a:gd name="connsiteY4" fmla="*/ 1032524 h 1032524"/>
                <a:gd name="connsiteX5" fmla="*/ 516262 w 1475035"/>
                <a:gd name="connsiteY5" fmla="*/ 516262 h 1032524"/>
                <a:gd name="connsiteX6" fmla="*/ 0 w 1475035"/>
                <a:gd name="connsiteY6" fmla="*/ 0 h 103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035" h="1032524">
                  <a:moveTo>
                    <a:pt x="1475034" y="0"/>
                  </a:moveTo>
                  <a:lnTo>
                    <a:pt x="1475034" y="671141"/>
                  </a:lnTo>
                  <a:lnTo>
                    <a:pt x="737518" y="1032524"/>
                  </a:lnTo>
                  <a:lnTo>
                    <a:pt x="1" y="671141"/>
                  </a:lnTo>
                  <a:lnTo>
                    <a:pt x="1" y="0"/>
                  </a:lnTo>
                  <a:lnTo>
                    <a:pt x="737518" y="361383"/>
                  </a:lnTo>
                  <a:lnTo>
                    <a:pt x="1475034"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01" tIns="528962" rIns="12700" bIns="528963" numCol="1" spcCol="1270" anchor="ctr" anchorCtr="0">
              <a:noAutofit/>
            </a:bodyPr>
            <a:lstStyle/>
            <a:p>
              <a:pPr marL="0" lvl="0" indent="0" algn="ctr" defTabSz="889000">
                <a:lnSpc>
                  <a:spcPct val="90000"/>
                </a:lnSpc>
                <a:spcBef>
                  <a:spcPct val="0"/>
                </a:spcBef>
                <a:spcAft>
                  <a:spcPct val="35000"/>
                </a:spcAft>
                <a:buNone/>
              </a:pPr>
              <a:r>
                <a:rPr lang="en-US" sz="2000" b="1" kern="1200" dirty="0"/>
                <a:t>EPA</a:t>
              </a:r>
            </a:p>
          </p:txBody>
        </p:sp>
        <p:sp>
          <p:nvSpPr>
            <p:cNvPr id="16" name="Rectangle: Top Corners Rounded 15">
              <a:extLst>
                <a:ext uri="{FF2B5EF4-FFF2-40B4-BE49-F238E27FC236}">
                  <a16:creationId xmlns:a16="http://schemas.microsoft.com/office/drawing/2014/main" id="{FDC63295-0791-5D7F-6C08-C10D08A5774C}"/>
                </a:ext>
              </a:extLst>
            </p:cNvPr>
            <p:cNvSpPr/>
            <p:nvPr/>
          </p:nvSpPr>
          <p:spPr>
            <a:xfrm rot="5400000">
              <a:off x="4847572" y="1554001"/>
              <a:ext cx="958773" cy="6269740"/>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vert="vert270"/>
            <a:lstStyle/>
            <a:p>
              <a:pPr marL="742950" lvl="1" indent="-285750">
                <a:buFont typeface="Arial" panose="020B0604020202020204" pitchFamily="34" charset="0"/>
                <a:buChar char="•"/>
              </a:pPr>
              <a:r>
                <a:rPr lang="en-US"/>
                <a:t>Systemic view of a grand challenge</a:t>
              </a:r>
            </a:p>
            <a:p>
              <a:pPr marL="742950" lvl="1" indent="-285750">
                <a:buFont typeface="Arial" panose="020B0604020202020204" pitchFamily="34" charset="0"/>
                <a:buChar char="•"/>
              </a:pPr>
              <a:r>
                <a:rPr lang="en-US"/>
                <a:t>Cutting-edge analysis</a:t>
              </a:r>
            </a:p>
          </p:txBody>
        </p:sp>
      </p:grpSp>
      <p:pic>
        <p:nvPicPr>
          <p:cNvPr id="6" name="Content Placeholder 4" descr="A green and white machine&#10;&#10;Description automatically generated">
            <a:extLst>
              <a:ext uri="{FF2B5EF4-FFF2-40B4-BE49-F238E27FC236}">
                <a16:creationId xmlns:a16="http://schemas.microsoft.com/office/drawing/2014/main" id="{8666FACB-C612-75EB-E8F5-9C018F028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0592" y="5686914"/>
            <a:ext cx="651669" cy="875932"/>
          </a:xfrm>
          <a:prstGeom prst="rect">
            <a:avLst/>
          </a:prstGeom>
        </p:spPr>
      </p:pic>
      <p:sp>
        <p:nvSpPr>
          <p:cNvPr id="7" name="Title 1">
            <a:extLst>
              <a:ext uri="{FF2B5EF4-FFF2-40B4-BE49-F238E27FC236}">
                <a16:creationId xmlns:a16="http://schemas.microsoft.com/office/drawing/2014/main" id="{4CC9CEE7-9885-E663-C474-96C2278E3B8A}"/>
              </a:ext>
            </a:extLst>
          </p:cNvPr>
          <p:cNvSpPr txBox="1">
            <a:spLocks/>
          </p:cNvSpPr>
          <p:nvPr/>
        </p:nvSpPr>
        <p:spPr>
          <a:xfrm>
            <a:off x="622300" y="393700"/>
            <a:ext cx="9872870" cy="8001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a:t>Relevance of research</a:t>
            </a:r>
            <a:endParaRPr lang="en-US" i="1"/>
          </a:p>
        </p:txBody>
      </p:sp>
    </p:spTree>
    <p:extLst>
      <p:ext uri="{BB962C8B-B14F-4D97-AF65-F5344CB8AC3E}">
        <p14:creationId xmlns:p14="http://schemas.microsoft.com/office/powerpoint/2010/main" val="29778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3104A-E38D-CB2A-CAA8-199E48157BC0}"/>
              </a:ext>
            </a:extLst>
          </p:cNvPr>
          <p:cNvSpPr>
            <a:spLocks noGrp="1"/>
          </p:cNvSpPr>
          <p:nvPr>
            <p:ph type="ctrTitle"/>
          </p:nvPr>
        </p:nvSpPr>
        <p:spPr/>
        <p:txBody>
          <a:bodyPr/>
          <a:lstStyle/>
          <a:p>
            <a:r>
              <a:rPr lang="en-US"/>
              <a:t>My created solution</a:t>
            </a:r>
          </a:p>
        </p:txBody>
      </p:sp>
      <p:sp>
        <p:nvSpPr>
          <p:cNvPr id="3" name="Subtitle 2">
            <a:extLst>
              <a:ext uri="{FF2B5EF4-FFF2-40B4-BE49-F238E27FC236}">
                <a16:creationId xmlns:a16="http://schemas.microsoft.com/office/drawing/2014/main" id="{0D89B4D4-54CB-FC49-B7BB-39288FDE3EE2}"/>
              </a:ext>
            </a:extLst>
          </p:cNvPr>
          <p:cNvSpPr>
            <a:spLocks noGrp="1"/>
          </p:cNvSpPr>
          <p:nvPr>
            <p:ph type="subTitle" idx="1"/>
          </p:nvPr>
        </p:nvSpPr>
        <p:spPr/>
        <p:txBody>
          <a:bodyPr/>
          <a:lstStyle/>
          <a:p>
            <a:r>
              <a:rPr lang="it-IT" err="1"/>
              <a:t>Description</a:t>
            </a:r>
            <a:r>
              <a:rPr lang="it-IT"/>
              <a:t> of the </a:t>
            </a:r>
            <a:r>
              <a:rPr lang="it-IT" err="1"/>
              <a:t>created</a:t>
            </a:r>
            <a:r>
              <a:rPr lang="it-IT"/>
              <a:t> </a:t>
            </a:r>
            <a:r>
              <a:rPr lang="it-IT" err="1"/>
              <a:t>approach</a:t>
            </a:r>
            <a:endParaRPr lang="en-US"/>
          </a:p>
        </p:txBody>
      </p:sp>
    </p:spTree>
    <p:extLst>
      <p:ext uri="{BB962C8B-B14F-4D97-AF65-F5344CB8AC3E}">
        <p14:creationId xmlns:p14="http://schemas.microsoft.com/office/powerpoint/2010/main" val="839761470"/>
      </p:ext>
    </p:extLst>
  </p:cSld>
  <p:clrMapOvr>
    <a:masterClrMapping/>
  </p:clrMapOvr>
</p:sld>
</file>

<file path=ppt/theme/theme1.xml><?xml version="1.0" encoding="utf-8"?>
<a:theme xmlns:a="http://schemas.openxmlformats.org/drawingml/2006/main" name="Basis">
  <a:themeElements>
    <a:clrScheme name="Custom 4">
      <a:dk1>
        <a:srgbClr val="000000"/>
      </a:dk1>
      <a:lt1>
        <a:srgbClr val="FFFFFF"/>
      </a:lt1>
      <a:dk2>
        <a:srgbClr val="565349"/>
      </a:dk2>
      <a:lt2>
        <a:srgbClr val="DDDDDD"/>
      </a:lt2>
      <a:accent1>
        <a:srgbClr val="1052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Basis</Template>
  <TotalTime>726</TotalTime>
  <Words>3881</Words>
  <Application>Microsoft Office PowerPoint</Application>
  <PresentationFormat>Widescreen</PresentationFormat>
  <Paragraphs>428</Paragraphs>
  <Slides>59</Slides>
  <Notes>27</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Aptos</vt:lpstr>
      <vt:lpstr>Arial</vt:lpstr>
      <vt:lpstr>Calibri</vt:lpstr>
      <vt:lpstr>Cambria Math</vt:lpstr>
      <vt:lpstr>Corbel</vt:lpstr>
      <vt:lpstr>Basis</vt:lpstr>
      <vt:lpstr>Designing a semi-automated approach to find potential evidence of corporate greenwashing </vt:lpstr>
      <vt:lpstr>Agenda</vt:lpstr>
      <vt:lpstr>The greenwashing phenomenon</vt:lpstr>
      <vt:lpstr>PowerPoint Presentation</vt:lpstr>
      <vt:lpstr>Greenwashing</vt:lpstr>
      <vt:lpstr>PowerPoint Presentation</vt:lpstr>
      <vt:lpstr>PowerPoint Presentation</vt:lpstr>
      <vt:lpstr>PowerPoint Presentation</vt:lpstr>
      <vt:lpstr>My created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Conclusions</vt:lpstr>
      <vt:lpstr>PowerPoint Presentation</vt:lpstr>
      <vt:lpstr>PowerPoint Presentation</vt:lpstr>
      <vt:lpstr>PowerPoint Presentation</vt:lpstr>
      <vt:lpstr>Thank you!</vt:lpstr>
      <vt:lpstr>Appendixes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Title: example of slide</vt:lpstr>
      <vt:lpstr>REMEMBER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Ludovica Bindi</dc:creator>
  <cp:lastModifiedBy>Ludovica Bindi</cp:lastModifiedBy>
  <cp:revision>6</cp:revision>
  <dcterms:created xsi:type="dcterms:W3CDTF">2024-01-12T17:05:27Z</dcterms:created>
  <dcterms:modified xsi:type="dcterms:W3CDTF">2024-01-23T16:06:40Z</dcterms:modified>
</cp:coreProperties>
</file>